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3"/>
    <p:sldId id="262" r:id="rId4"/>
    <p:sldId id="289" r:id="rId5"/>
    <p:sldId id="290" r:id="rId6"/>
    <p:sldId id="263" r:id="rId7"/>
    <p:sldId id="294" r:id="rId8"/>
    <p:sldId id="295" r:id="rId9"/>
    <p:sldId id="293" r:id="rId10"/>
    <p:sldId id="296" r:id="rId11"/>
    <p:sldId id="297" r:id="rId12"/>
    <p:sldId id="298" r:id="rId13"/>
    <p:sldId id="299" r:id="rId14"/>
    <p:sldId id="300" r:id="rId15"/>
    <p:sldId id="301" r:id="rId16"/>
    <p:sldId id="291" r:id="rId17"/>
    <p:sldId id="292" r:id="rId18"/>
    <p:sldId id="302" r:id="rId19"/>
    <p:sldId id="303" r:id="rId20"/>
    <p:sldId id="304" r:id="rId21"/>
    <p:sldId id="305" r:id="rId22"/>
    <p:sldId id="306" r:id="rId23"/>
    <p:sldId id="307" r:id="rId24"/>
    <p:sldId id="308" r:id="rId25"/>
    <p:sldId id="309" r:id="rId26"/>
    <p:sldId id="31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528" y="102"/>
      </p:cViewPr>
      <p:guideLst/>
    </p:cSldViewPr>
  </p:slideViewPr>
  <p:notesTextViewPr>
    <p:cViewPr>
      <p:scale>
        <a:sx n="1" d="1"/>
        <a:sy n="1" d="1"/>
      </p:scale>
      <p:origin x="0" y="0"/>
    </p:cViewPr>
  </p:notesTextViewPr>
  <p:sorterViewPr>
    <p:cViewPr>
      <p:scale>
        <a:sx n="100" d="100"/>
        <a:sy n="100" d="100"/>
      </p:scale>
      <p:origin x="0" y="-335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E235A19-AC50-41E1-A702-73A021AAF90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8108134-31FF-436A-980B-C0C6829CD78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35A19-AC50-41E1-A702-73A021AAF90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08134-31FF-436A-980B-C0C6829CD78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11719" b="3907"/>
          <a:stretch>
            <a:fillRect/>
          </a:stretch>
        </p:blipFill>
        <p:spPr>
          <a:xfrm>
            <a:off x="0" y="0"/>
            <a:ext cx="12192000" cy="6858000"/>
          </a:xfrm>
          <a:prstGeom prst="rect">
            <a:avLst/>
          </a:prstGeom>
        </p:spPr>
      </p:pic>
      <p:sp>
        <p:nvSpPr>
          <p:cNvPr id="6" name="文本框 5"/>
          <p:cNvSpPr txBox="1"/>
          <p:nvPr/>
        </p:nvSpPr>
        <p:spPr>
          <a:xfrm>
            <a:off x="686043" y="2832100"/>
            <a:ext cx="1363980" cy="1045210"/>
          </a:xfrm>
          <a:prstGeom prst="rect">
            <a:avLst/>
          </a:prstGeom>
          <a:noFill/>
        </p:spPr>
        <p:txBody>
          <a:bodyPr wrap="none" rtlCol="0">
            <a:spAutoFit/>
          </a:bodyPr>
          <a:lstStyle/>
          <a:p>
            <a:r>
              <a:rPr lang="en-US" altLang="zh-CN" sz="6200">
                <a:solidFill>
                  <a:schemeClr val="bg1"/>
                </a:solidFill>
                <a:latin typeface="思源黑体 CN Heavy" panose="020B0A00000000000000" pitchFamily="34" charset="-122"/>
                <a:ea typeface="思源黑体 CN Heavy" panose="020B0A00000000000000" pitchFamily="34" charset="-122"/>
              </a:rPr>
              <a:t>SED</a:t>
            </a:r>
            <a:endParaRPr lang="zh-CN" altLang="en-US" sz="6200">
              <a:solidFill>
                <a:schemeClr val="bg1"/>
              </a:solidFill>
              <a:latin typeface="思源黑体 CN Heavy" panose="020B0A00000000000000" pitchFamily="34" charset="-122"/>
              <a:ea typeface="思源黑体 CN Heavy" panose="020B0A00000000000000" pitchFamily="34" charset="-122"/>
            </a:endParaRPr>
          </a:p>
        </p:txBody>
      </p:sp>
      <p:sp>
        <p:nvSpPr>
          <p:cNvPr id="7" name="矩形 6"/>
          <p:cNvSpPr/>
          <p:nvPr/>
        </p:nvSpPr>
        <p:spPr>
          <a:xfrm>
            <a:off x="801688" y="5522979"/>
            <a:ext cx="1062990" cy="77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9" name="文本框 8"/>
          <p:cNvSpPr txBox="1"/>
          <p:nvPr/>
        </p:nvSpPr>
        <p:spPr>
          <a:xfrm>
            <a:off x="686043" y="4881840"/>
            <a:ext cx="4393957" cy="275590"/>
          </a:xfrm>
          <a:prstGeom prst="rect">
            <a:avLst/>
          </a:prstGeom>
          <a:noFill/>
        </p:spPr>
        <p:txBody>
          <a:bodyPr wrap="square" rtlCol="0">
            <a:spAutoFit/>
          </a:bodyPr>
          <a:lstStyle/>
          <a:p>
            <a:r>
              <a:rPr lang="en-US" altLang="zh-CN" sz="1200">
                <a:solidFill>
                  <a:schemeClr val="bg1"/>
                </a:solidFill>
              </a:rPr>
              <a:t> </a:t>
            </a:r>
            <a:endParaRPr lang="en-US" altLang="zh-CN" sz="1200" dirty="0">
              <a:solidFill>
                <a:schemeClr val="bg1"/>
              </a:solidFill>
            </a:endParaRPr>
          </a:p>
        </p:txBody>
      </p:sp>
      <p:sp>
        <p:nvSpPr>
          <p:cNvPr id="8" name="文本框 7"/>
          <p:cNvSpPr txBox="1"/>
          <p:nvPr/>
        </p:nvSpPr>
        <p:spPr>
          <a:xfrm>
            <a:off x="506973" y="4057114"/>
            <a:ext cx="4069080" cy="645160"/>
          </a:xfrm>
          <a:prstGeom prst="rect">
            <a:avLst/>
          </a:prstGeom>
          <a:noFill/>
        </p:spPr>
        <p:txBody>
          <a:bodyPr wrap="none" rtlCol="0">
            <a:spAutoFit/>
          </a:bodyPr>
          <a:lstStyle/>
          <a:p>
            <a:pPr algn="l"/>
            <a:r>
              <a:rPr lang="zh-CN" altLang="en-US" sz="3600">
                <a:solidFill>
                  <a:schemeClr val="bg1"/>
                </a:solidFill>
                <a:latin typeface="思源黑体 CN Heavy" panose="020B0A00000000000000" pitchFamily="34" charset="-122"/>
                <a:ea typeface="思源黑体 CN Heavy" panose="020B0A00000000000000" pitchFamily="34" charset="-122"/>
                <a:sym typeface="+mn-ea"/>
              </a:rPr>
              <a:t>（</a:t>
            </a:r>
            <a:r>
              <a:rPr lang="en-US" altLang="zh-CN" sz="3600">
                <a:solidFill>
                  <a:schemeClr val="bg1"/>
                </a:solidFill>
                <a:latin typeface="思源黑体 CN Heavy" panose="020B0A00000000000000" pitchFamily="34" charset="-122"/>
                <a:ea typeface="思源黑体 CN Heavy" panose="020B0A00000000000000" pitchFamily="34" charset="-122"/>
                <a:sym typeface="+mn-ea"/>
              </a:rPr>
              <a:t>stream editor</a:t>
            </a:r>
            <a:r>
              <a:rPr lang="zh-CN" altLang="en-US" sz="3600">
                <a:solidFill>
                  <a:schemeClr val="bg1"/>
                </a:solidFill>
                <a:latin typeface="思源黑体 CN Heavy" panose="020B0A00000000000000" pitchFamily="34" charset="-122"/>
                <a:ea typeface="思源黑体 CN Heavy" panose="020B0A00000000000000" pitchFamily="34" charset="-122"/>
                <a:sym typeface="+mn-ea"/>
              </a:rPr>
              <a:t>）</a:t>
            </a:r>
            <a:endParaRPr lang="zh-CN" altLang="en-US" sz="3600">
              <a:solidFill>
                <a:schemeClr val="bg1"/>
              </a:solidFill>
              <a:latin typeface="思源黑体 CN Heavy" panose="020B0A00000000000000" pitchFamily="34" charset="-122"/>
              <a:ea typeface="思源黑体 CN Heavy" panose="020B0A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6510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删除行命令</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d</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26110" y="791845"/>
            <a:ext cx="10838180" cy="1753235"/>
          </a:xfrm>
          <a:prstGeom prst="rect">
            <a:avLst/>
          </a:prstGeom>
          <a:noFill/>
        </p:spPr>
        <p:txBody>
          <a:bodyPr wrap="square" rtlCol="0">
            <a:spAutoFit/>
          </a:bodyPr>
          <a:p>
            <a:pPr algn="l"/>
            <a:r>
              <a:rPr lang="zh-CN" altLang="en-US"/>
              <a:t>删除行</a:t>
            </a:r>
            <a:endParaRPr lang="zh-CN" altLang="en-US"/>
          </a:p>
          <a:p>
            <a:pPr algn="l"/>
            <a:r>
              <a:rPr lang="en-US" altLang="zh-CN"/>
              <a:t>       </a:t>
            </a:r>
            <a:r>
              <a:rPr lang="zh-CN" altLang="en-US"/>
              <a:t>文本替换命令不是sed编辑器唯一的命令。如果需要删除文本流中的特定行，可以用删除命令。</a:t>
            </a:r>
            <a:endParaRPr lang="zh-CN" altLang="en-US"/>
          </a:p>
          <a:p>
            <a:pPr algn="l"/>
            <a:r>
              <a:rPr lang="zh-CN" altLang="en-US"/>
              <a:t>       删除命令d名副其实，它会删除匹配指定寻址模式的所有行。使用该命令时要特别小心，如果你忘记加入寻址模式的话，流中的所有文本行都会被删除。</a:t>
            </a:r>
            <a:endParaRPr lang="zh-CN" altLang="en-US"/>
          </a:p>
          <a:p>
            <a:pPr algn="l"/>
            <a:r>
              <a:rPr lang="zh-CN" altLang="en-US"/>
              <a:t>   当和指定地址一起使用时，删除命令显然能发挥出最大的功用。可以从数据流中删除特定的文本行</a:t>
            </a:r>
            <a:r>
              <a:rPr lang="en-US" altLang="zh-CN"/>
              <a:t>.只要sed编辑器在数据流中匹配到了开始模式，删除功能就会打开。这可能会导致意外的结果。</a:t>
            </a:r>
            <a:endParaRPr lang="en-US" altLang="zh-CN"/>
          </a:p>
        </p:txBody>
      </p:sp>
      <p:pic>
        <p:nvPicPr>
          <p:cNvPr id="9" name="图片 8"/>
          <p:cNvPicPr>
            <a:picLocks noChangeAspect="1"/>
          </p:cNvPicPr>
          <p:nvPr/>
        </p:nvPicPr>
        <p:blipFill>
          <a:blip r:embed="rId1"/>
          <a:stretch>
            <a:fillRect/>
          </a:stretch>
        </p:blipFill>
        <p:spPr>
          <a:xfrm>
            <a:off x="626110" y="2545080"/>
            <a:ext cx="6953885" cy="2598420"/>
          </a:xfrm>
          <a:prstGeom prst="rect">
            <a:avLst/>
          </a:prstGeom>
        </p:spPr>
      </p:pic>
      <p:sp>
        <p:nvSpPr>
          <p:cNvPr id="11" name="文本框 10"/>
          <p:cNvSpPr txBox="1"/>
          <p:nvPr/>
        </p:nvSpPr>
        <p:spPr>
          <a:xfrm>
            <a:off x="738505" y="5362575"/>
            <a:ext cx="10915650" cy="1476375"/>
          </a:xfrm>
          <a:prstGeom prst="rect">
            <a:avLst/>
          </a:prstGeom>
          <a:noFill/>
        </p:spPr>
        <p:txBody>
          <a:bodyPr wrap="square" rtlCol="0">
            <a:spAutoFit/>
          </a:bodyPr>
          <a:p>
            <a:pPr algn="l"/>
            <a:r>
              <a:rPr lang="zh-CN" altLang="en-US"/>
              <a:t> sed '/1/,/3/d' data</a:t>
            </a:r>
            <a:r>
              <a:rPr lang="en-US" altLang="zh-CN"/>
              <a:t>2</a:t>
            </a:r>
            <a:r>
              <a:rPr lang="zh-CN" altLang="en-US"/>
              <a:t>.txt</a:t>
            </a:r>
            <a:r>
              <a:rPr lang="en-US" altLang="zh-CN"/>
              <a:t>:</a:t>
            </a:r>
            <a:r>
              <a:rPr lang="zh-CN" altLang="en-US"/>
              <a:t>第二个出现数字“1”的行再次触发了删除命令，因为没有找到停止模式，所以就将数据流中的剩余行全部删除了。当然，如果你指定了一个从未在文本中出现的停止模式，显然会出现另外一个问题。</a:t>
            </a:r>
            <a:endParaRPr lang="zh-CN" altLang="en-US"/>
          </a:p>
          <a:p>
            <a:pPr algn="l"/>
            <a:r>
              <a:rPr lang="zh-CN" altLang="en-US"/>
              <a:t>sed '/1/,/5/d' data</a:t>
            </a:r>
            <a:r>
              <a:rPr lang="en-US" altLang="zh-CN"/>
              <a:t>2</a:t>
            </a:r>
            <a:r>
              <a:rPr lang="zh-CN" altLang="en-US"/>
              <a:t>.txt</a:t>
            </a:r>
            <a:r>
              <a:rPr lang="en-US" altLang="zh-CN"/>
              <a:t>:</a:t>
            </a:r>
            <a:r>
              <a:rPr lang="zh-CN" altLang="en-US"/>
              <a:t>因为删除功能在匹配到第一个模式的时候打开了，但一直没匹配到结束模式，所以整个数据流都被删掉了。</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6510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 </a:t>
            </a:r>
            <a:r>
              <a:rPr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插入和附加文本</a:t>
            </a:r>
            <a:r>
              <a:rPr 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&amp;</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修改</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行</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26110" y="791845"/>
            <a:ext cx="10838180" cy="2030095"/>
          </a:xfrm>
          <a:prstGeom prst="rect">
            <a:avLst/>
          </a:prstGeom>
          <a:noFill/>
        </p:spPr>
        <p:txBody>
          <a:bodyPr wrap="square" rtlCol="0">
            <a:spAutoFit/>
          </a:bodyPr>
          <a:p>
            <a:pPr algn="l"/>
            <a:r>
              <a:rPr lang="zh-CN" altLang="en-US"/>
              <a:t>插入和附加文本</a:t>
            </a:r>
            <a:endParaRPr lang="zh-CN" altLang="en-US"/>
          </a:p>
          <a:p>
            <a:pPr algn="l"/>
            <a:r>
              <a:rPr lang="en-US" altLang="zh-CN"/>
              <a:t>       </a:t>
            </a:r>
            <a:r>
              <a:rPr lang="zh-CN" altLang="en-US"/>
              <a:t>跟其他编辑器类似，sed编辑器允许向数据流插入和附加文本行。</a:t>
            </a:r>
            <a:endParaRPr lang="zh-CN" altLang="en-US"/>
          </a:p>
          <a:p>
            <a:pPr algn="l"/>
            <a:r>
              <a:rPr lang="zh-CN" altLang="en-US"/>
              <a:t> </a:t>
            </a:r>
            <a:r>
              <a:rPr lang="en-US" altLang="zh-CN"/>
              <a:t>       </a:t>
            </a:r>
            <a:r>
              <a:rPr lang="zh-CN" altLang="en-US"/>
              <a:t>插入（insert）命令（i）会在指定行前增加一个新行；</a:t>
            </a:r>
            <a:endParaRPr lang="zh-CN" altLang="en-US"/>
          </a:p>
          <a:p>
            <a:pPr algn="l"/>
            <a:r>
              <a:rPr lang="zh-CN" altLang="en-US"/>
              <a:t>        附加（append）命令（a）会在指定行后增加一个新行。</a:t>
            </a:r>
            <a:endParaRPr lang="zh-CN" altLang="en-US"/>
          </a:p>
          <a:p>
            <a:pPr algn="l"/>
            <a:r>
              <a:rPr lang="zh-CN" altLang="en-US">
                <a:highlight>
                  <a:srgbClr val="C0C0C0"/>
                </a:highlight>
              </a:rPr>
              <a:t>sed '[address]command\</a:t>
            </a:r>
            <a:endParaRPr lang="zh-CN" altLang="en-US">
              <a:highlight>
                <a:srgbClr val="C0C0C0"/>
              </a:highlight>
            </a:endParaRPr>
          </a:p>
          <a:p>
            <a:pPr algn="l"/>
            <a:r>
              <a:rPr lang="zh-CN" altLang="en-US">
                <a:highlight>
                  <a:srgbClr val="C0C0C0"/>
                </a:highlight>
              </a:rPr>
              <a:t>new line'</a:t>
            </a:r>
            <a:endParaRPr lang="zh-CN" altLang="en-US">
              <a:highlight>
                <a:srgbClr val="C0C0C0"/>
              </a:highlight>
            </a:endParaRPr>
          </a:p>
          <a:p>
            <a:pPr algn="l"/>
            <a:r>
              <a:rPr lang="zh-CN" altLang="en-US"/>
              <a:t>          </a:t>
            </a:r>
            <a:endParaRPr lang="en-US" altLang="zh-CN"/>
          </a:p>
        </p:txBody>
      </p:sp>
      <p:pic>
        <p:nvPicPr>
          <p:cNvPr id="2" name="图片 1"/>
          <p:cNvPicPr>
            <a:picLocks noChangeAspect="1"/>
          </p:cNvPicPr>
          <p:nvPr/>
        </p:nvPicPr>
        <p:blipFill>
          <a:blip r:embed="rId1"/>
          <a:stretch>
            <a:fillRect/>
          </a:stretch>
        </p:blipFill>
        <p:spPr>
          <a:xfrm>
            <a:off x="626110" y="2504440"/>
            <a:ext cx="6637020" cy="2080260"/>
          </a:xfrm>
          <a:prstGeom prst="rect">
            <a:avLst/>
          </a:prstGeom>
        </p:spPr>
      </p:pic>
      <p:sp>
        <p:nvSpPr>
          <p:cNvPr id="3" name="文本框 2"/>
          <p:cNvSpPr txBox="1"/>
          <p:nvPr/>
        </p:nvSpPr>
        <p:spPr>
          <a:xfrm>
            <a:off x="668020" y="4610735"/>
            <a:ext cx="10824845" cy="645160"/>
          </a:xfrm>
          <a:prstGeom prst="rect">
            <a:avLst/>
          </a:prstGeom>
          <a:noFill/>
        </p:spPr>
        <p:txBody>
          <a:bodyPr wrap="square" rtlCol="0">
            <a:spAutoFit/>
          </a:bodyPr>
          <a:p>
            <a:pPr algn="l"/>
            <a:r>
              <a:rPr lang="zh-CN" altLang="en-US"/>
              <a:t>修改（change）命令允许修改数据流中整行文本的内容。它跟插入和附加命令的工作机制一样，你必须在sed命令中单独指定新行。</a:t>
            </a:r>
            <a:endParaRPr lang="zh-CN" altLang="en-US"/>
          </a:p>
        </p:txBody>
      </p:sp>
      <p:pic>
        <p:nvPicPr>
          <p:cNvPr id="10" name="图片 9"/>
          <p:cNvPicPr>
            <a:picLocks noChangeAspect="1"/>
          </p:cNvPicPr>
          <p:nvPr/>
        </p:nvPicPr>
        <p:blipFill>
          <a:blip r:embed="rId2"/>
          <a:stretch>
            <a:fillRect/>
          </a:stretch>
        </p:blipFill>
        <p:spPr>
          <a:xfrm>
            <a:off x="626110" y="5186680"/>
            <a:ext cx="7823200" cy="1645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6510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 </a:t>
            </a:r>
            <a:r>
              <a:rPr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转换命令</a:t>
            </a:r>
            <a:endParaRPr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26110" y="791845"/>
            <a:ext cx="10838180" cy="2306955"/>
          </a:xfrm>
          <a:prstGeom prst="rect">
            <a:avLst/>
          </a:prstGeom>
          <a:noFill/>
        </p:spPr>
        <p:txBody>
          <a:bodyPr wrap="square" rtlCol="0">
            <a:spAutoFit/>
          </a:bodyPr>
          <a:p>
            <a:pPr algn="l"/>
            <a:r>
              <a:rPr lang="zh-CN" altLang="en-US"/>
              <a:t>转换（transform）命令（y）是唯一可以处理单个字符的sed编辑器命令。转换命令格式如下。</a:t>
            </a:r>
            <a:endParaRPr lang="zh-CN" altLang="en-US"/>
          </a:p>
          <a:p>
            <a:pPr algn="l"/>
            <a:r>
              <a:rPr lang="zh-CN" altLang="en-US"/>
              <a:t>       [address]y/inchars/outchars/</a:t>
            </a:r>
            <a:endParaRPr lang="zh-CN" altLang="en-US"/>
          </a:p>
          <a:p>
            <a:pPr algn="l"/>
            <a:r>
              <a:rPr lang="zh-CN" altLang="en-US"/>
              <a:t>       转换命令会对inchars和outchars值进行一对一的映射。inchars中的第一个字符会被转换为outchars中的第一个字符，第二个字符会被转换成outchars中的第二个字符。这个映射过程会一直持续到处理完指定字符。如果inchars和outchars的长度不同，则sed编辑器会产生一条错误消息。</a:t>
            </a:r>
            <a:endParaRPr lang="zh-CN" altLang="en-US"/>
          </a:p>
          <a:p>
            <a:pPr algn="l"/>
            <a:r>
              <a:rPr lang="en-US" altLang="zh-CN"/>
              <a:t>       </a:t>
            </a:r>
            <a:r>
              <a:rPr lang="zh-CN" altLang="en-US"/>
              <a:t>inchars模式中指定字符的每个实例都会被替换成outchars模式中相同位置的那个字符。</a:t>
            </a:r>
            <a:endParaRPr lang="zh-CN" altLang="en-US"/>
          </a:p>
          <a:p>
            <a:pPr algn="l"/>
            <a:r>
              <a:rPr lang="zh-CN" altLang="en-US"/>
              <a:t>       转换命令是一个全局命令，也就是说，它会文本行中找到的所有指定字符自动进行转换，而不会考虑它们出现的位置。          </a:t>
            </a:r>
            <a:endParaRPr lang="en-US" altLang="zh-CN"/>
          </a:p>
        </p:txBody>
      </p:sp>
      <p:pic>
        <p:nvPicPr>
          <p:cNvPr id="9" name="图片 8"/>
          <p:cNvPicPr>
            <a:picLocks noChangeAspect="1"/>
          </p:cNvPicPr>
          <p:nvPr/>
        </p:nvPicPr>
        <p:blipFill>
          <a:blip r:embed="rId1"/>
          <a:stretch>
            <a:fillRect/>
          </a:stretch>
        </p:blipFill>
        <p:spPr>
          <a:xfrm>
            <a:off x="626110" y="3194685"/>
            <a:ext cx="7879080" cy="28651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6510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打印</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26110" y="791845"/>
            <a:ext cx="10838180" cy="1198880"/>
          </a:xfrm>
          <a:prstGeom prst="rect">
            <a:avLst/>
          </a:prstGeom>
          <a:noFill/>
        </p:spPr>
        <p:txBody>
          <a:bodyPr wrap="square" rtlCol="0">
            <a:spAutoFit/>
          </a:bodyPr>
          <a:p>
            <a:pPr algn="l"/>
            <a:r>
              <a:rPr lang="zh-CN" altLang="en-US"/>
              <a:t>有3个命令</a:t>
            </a:r>
            <a:r>
              <a:rPr lang="zh-CN" altLang="en-US"/>
              <a:t>可以用来打印数据流中的信息：</a:t>
            </a:r>
            <a:endParaRPr lang="zh-CN" altLang="en-US"/>
          </a:p>
          <a:p>
            <a:pPr algn="l"/>
            <a:r>
              <a:rPr lang="zh-CN" altLang="en-US"/>
              <a:t>        p命令用来打印文本行；</a:t>
            </a:r>
            <a:endParaRPr lang="zh-CN" altLang="en-US"/>
          </a:p>
          <a:p>
            <a:pPr algn="l"/>
            <a:r>
              <a:rPr lang="zh-CN" altLang="en-US"/>
              <a:t>        等号（=）命令用来打印行号；</a:t>
            </a:r>
            <a:endParaRPr lang="zh-CN" altLang="en-US"/>
          </a:p>
          <a:p>
            <a:pPr algn="l"/>
            <a:r>
              <a:rPr lang="zh-CN" altLang="en-US"/>
              <a:t>        l（小写的L）命令用来列出行。        </a:t>
            </a:r>
            <a:endParaRPr lang="en-US" altLang="zh-CN"/>
          </a:p>
        </p:txBody>
      </p:sp>
      <p:pic>
        <p:nvPicPr>
          <p:cNvPr id="2" name="图片 1"/>
          <p:cNvPicPr>
            <a:picLocks noChangeAspect="1"/>
          </p:cNvPicPr>
          <p:nvPr/>
        </p:nvPicPr>
        <p:blipFill>
          <a:blip r:embed="rId1"/>
          <a:stretch>
            <a:fillRect/>
          </a:stretch>
        </p:blipFill>
        <p:spPr>
          <a:xfrm>
            <a:off x="584835" y="1990725"/>
            <a:ext cx="6587490" cy="41948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6510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读写</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文件</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26110" y="791845"/>
            <a:ext cx="10838180" cy="4523105"/>
          </a:xfrm>
          <a:prstGeom prst="rect">
            <a:avLst/>
          </a:prstGeom>
          <a:noFill/>
        </p:spPr>
        <p:txBody>
          <a:bodyPr wrap="square" rtlCol="0">
            <a:spAutoFit/>
          </a:bodyPr>
          <a:p>
            <a:pPr algn="l">
              <a:lnSpc>
                <a:spcPct val="200000"/>
              </a:lnSpc>
            </a:pPr>
            <a:r>
              <a:rPr lang="zh-CN" altLang="en-US"/>
              <a:t>w命令用来向文件写入行。该命令的格式如下：</a:t>
            </a:r>
            <a:endParaRPr lang="zh-CN" altLang="en-US"/>
          </a:p>
          <a:p>
            <a:pPr algn="l">
              <a:lnSpc>
                <a:spcPct val="200000"/>
              </a:lnSpc>
            </a:pPr>
            <a:r>
              <a:rPr lang="zh-CN" altLang="en-US"/>
              <a:t>       [address]w filename      </a:t>
            </a:r>
            <a:endParaRPr lang="zh-CN" altLang="en-US"/>
          </a:p>
          <a:p>
            <a:pPr algn="l">
              <a:lnSpc>
                <a:spcPct val="200000"/>
              </a:lnSpc>
            </a:pPr>
            <a:r>
              <a:rPr lang="en-US" altLang="zh-CN">
                <a:sym typeface="+mn-ea"/>
              </a:rPr>
              <a:t> filename可以使用相对路径或绝对路径，但不管是哪种，运行sed编辑器的用户都必须有文件的写权限。地址可以是sed中支持的任意类型的寻址方式，例如单个行号、文本模式、行区间或文本模式。</a:t>
            </a:r>
            <a:endParaRPr lang="zh-CN" altLang="en-US"/>
          </a:p>
          <a:p>
            <a:pPr algn="l">
              <a:lnSpc>
                <a:spcPct val="200000"/>
              </a:lnSpc>
            </a:pPr>
            <a:r>
              <a:rPr lang="en-US" altLang="zh-CN"/>
              <a:t>读取命令的格式如下：</a:t>
            </a:r>
            <a:endParaRPr lang="en-US" altLang="zh-CN"/>
          </a:p>
          <a:p>
            <a:pPr algn="l">
              <a:lnSpc>
                <a:spcPct val="200000"/>
              </a:lnSpc>
            </a:pPr>
            <a:r>
              <a:rPr lang="en-US" altLang="zh-CN"/>
              <a:t>       [address]r filename</a:t>
            </a:r>
            <a:endParaRPr lang="en-US" altLang="zh-CN"/>
          </a:p>
          <a:p>
            <a:pPr algn="l">
              <a:lnSpc>
                <a:spcPct val="200000"/>
              </a:lnSpc>
            </a:pPr>
            <a:r>
              <a:rPr lang="en-US" altLang="zh-CN"/>
              <a:t>   filename参数指定了数据文件的绝对路径或相对路径。你在读取命令中使用地址区间，只能指定单独一个行号或文本模式地址。sed编辑器会将文件中的文本插入到指定地址后。</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3777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-next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命令</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868045"/>
            <a:ext cx="10915650" cy="2306955"/>
          </a:xfrm>
          <a:prstGeom prst="rect">
            <a:avLst/>
          </a:prstGeom>
          <a:noFill/>
        </p:spPr>
        <p:txBody>
          <a:bodyPr wrap="square" rtlCol="0">
            <a:spAutoFit/>
          </a:bodyPr>
          <a:p>
            <a:pPr algn="l">
              <a:lnSpc>
                <a:spcPct val="200000"/>
              </a:lnSpc>
            </a:pPr>
            <a:r>
              <a:rPr lang="en-US" altLang="zh-CN"/>
              <a:t>1.</a:t>
            </a:r>
            <a:r>
              <a:rPr lang="zh-CN" altLang="en-US"/>
              <a:t>单行的next命令</a:t>
            </a:r>
            <a:r>
              <a:rPr lang="en-US" altLang="zh-CN"/>
              <a:t> - n</a:t>
            </a:r>
            <a:endParaRPr lang="zh-CN" altLang="en-US"/>
          </a:p>
          <a:p>
            <a:pPr algn="l">
              <a:lnSpc>
                <a:spcPct val="200000"/>
              </a:lnSpc>
            </a:pPr>
            <a:r>
              <a:rPr lang="zh-CN" altLang="en-US"/>
              <a:t>小写的n命令会告诉sed编辑器移动到数据流中的下一文本行，而不用重新回到命令的最开始再执行一遍。通常sed编辑器在移动到数据流中的下一文本行之前，会在当前行上执行完所有定义好的命令。当遇到</a:t>
            </a:r>
            <a:r>
              <a:rPr lang="en-US" altLang="zh-CN"/>
              <a:t>n </a:t>
            </a:r>
            <a:r>
              <a:rPr lang="zh-CN" altLang="en-US"/>
              <a:t>命令时，</a:t>
            </a:r>
            <a:r>
              <a:rPr lang="en-US" altLang="zh-CN"/>
              <a:t> sed</a:t>
            </a:r>
            <a:r>
              <a:rPr lang="zh-CN" altLang="en-US"/>
              <a:t>会读取下一行数据并继续执行后序的命令</a:t>
            </a:r>
            <a:r>
              <a:rPr lang="zh-CN" altLang="en-US"/>
              <a:t>操作。</a:t>
            </a:r>
            <a:endParaRPr lang="zh-CN" altLang="en-US"/>
          </a:p>
        </p:txBody>
      </p:sp>
      <p:pic>
        <p:nvPicPr>
          <p:cNvPr id="2" name="图片 1"/>
          <p:cNvPicPr>
            <a:picLocks noChangeAspect="1"/>
          </p:cNvPicPr>
          <p:nvPr/>
        </p:nvPicPr>
        <p:blipFill>
          <a:blip r:embed="rId1"/>
          <a:stretch>
            <a:fillRect/>
          </a:stretch>
        </p:blipFill>
        <p:spPr>
          <a:xfrm>
            <a:off x="1632585" y="3175000"/>
            <a:ext cx="8627110" cy="33070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37776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-next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命令</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2306955"/>
          </a:xfrm>
          <a:prstGeom prst="rect">
            <a:avLst/>
          </a:prstGeom>
          <a:noFill/>
        </p:spPr>
        <p:txBody>
          <a:bodyPr wrap="square" rtlCol="0">
            <a:spAutoFit/>
          </a:bodyPr>
          <a:p>
            <a:pPr algn="l">
              <a:lnSpc>
                <a:spcPct val="200000"/>
              </a:lnSpc>
            </a:pPr>
            <a:r>
              <a:rPr lang="en-US" altLang="zh-CN"/>
              <a:t>1.</a:t>
            </a:r>
            <a:r>
              <a:rPr lang="zh-CN" altLang="en-US"/>
              <a:t>多行的next命令</a:t>
            </a:r>
            <a:r>
              <a:rPr lang="en-US" altLang="zh-CN"/>
              <a:t> - N</a:t>
            </a:r>
            <a:endParaRPr lang="zh-CN" altLang="en-US"/>
          </a:p>
          <a:p>
            <a:pPr algn="l">
              <a:lnSpc>
                <a:spcPct val="200000"/>
              </a:lnSpc>
            </a:pPr>
            <a:r>
              <a:t>单行next命令会将数据流中的下一文本行移动到sed编辑器的工作空间（称为模式空间）。多行版本的next命令（用大写N）会将下一文本行添加到模式空间中已有的文本后。这样的作用是将数据流中的两个文本行合并到同一个模式空间中。文本行仍然用换行符分隔，但sed编辑器现在会将两行文本当成一行来处理。</a:t>
            </a:r>
          </a:p>
        </p:txBody>
      </p:sp>
      <p:pic>
        <p:nvPicPr>
          <p:cNvPr id="3" name="图片 2"/>
          <p:cNvPicPr>
            <a:picLocks noChangeAspect="1"/>
          </p:cNvPicPr>
          <p:nvPr/>
        </p:nvPicPr>
        <p:blipFill>
          <a:blip r:embed="rId1"/>
          <a:stretch>
            <a:fillRect/>
          </a:stretch>
        </p:blipFill>
        <p:spPr>
          <a:xfrm>
            <a:off x="584835" y="3203575"/>
            <a:ext cx="10918825" cy="32950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4734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多行删除</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命令</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1198880"/>
          </a:xfrm>
          <a:prstGeom prst="rect">
            <a:avLst/>
          </a:prstGeom>
          <a:noFill/>
        </p:spPr>
        <p:txBody>
          <a:bodyPr wrap="square" rtlCol="0">
            <a:spAutoFit/>
          </a:bodyPr>
          <a:p>
            <a:pPr algn="l">
              <a:lnSpc>
                <a:spcPct val="200000"/>
              </a:lnSpc>
            </a:pPr>
            <a:r>
              <a:t> sed编辑器提供了多行删除命令D，它只删除模式空间中的第一行。该命令会删除到换行符（含换行符）为止的所有字符。</a:t>
            </a:r>
          </a:p>
        </p:txBody>
      </p:sp>
      <p:pic>
        <p:nvPicPr>
          <p:cNvPr id="2" name="图片 1"/>
          <p:cNvPicPr>
            <a:picLocks noChangeAspect="1"/>
          </p:cNvPicPr>
          <p:nvPr/>
        </p:nvPicPr>
        <p:blipFill>
          <a:blip r:embed="rId1"/>
          <a:stretch>
            <a:fillRect/>
          </a:stretch>
        </p:blipFill>
        <p:spPr>
          <a:xfrm>
            <a:off x="397510" y="1969135"/>
            <a:ext cx="6713220" cy="1988820"/>
          </a:xfrm>
          <a:prstGeom prst="rect">
            <a:avLst/>
          </a:prstGeom>
        </p:spPr>
      </p:pic>
      <p:sp>
        <p:nvSpPr>
          <p:cNvPr id="8" name="文本框 7"/>
          <p:cNvSpPr txBox="1"/>
          <p:nvPr/>
        </p:nvSpPr>
        <p:spPr>
          <a:xfrm>
            <a:off x="561340" y="4274185"/>
            <a:ext cx="10752455" cy="922020"/>
          </a:xfrm>
          <a:prstGeom prst="rect">
            <a:avLst/>
          </a:prstGeom>
          <a:noFill/>
        </p:spPr>
        <p:txBody>
          <a:bodyPr wrap="square" rtlCol="0">
            <a:spAutoFit/>
          </a:bodyPr>
          <a:p>
            <a:pPr algn="l"/>
            <a:r>
              <a:rPr lang="zh-CN" altLang="en-US"/>
              <a:t>sed编辑器脚本会查找空白行，然后用N命令来将下一文本行添加到模式空间。如果新的模式空间内容含有单词header，则D命令会删除模式空间中的第一行。如果不结合使用N命令和D命令，就不可能在不删除其他空白行的情况下只删除第一个空白行。</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4734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多行</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打印命令</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1198880"/>
          </a:xfrm>
          <a:prstGeom prst="rect">
            <a:avLst/>
          </a:prstGeom>
          <a:noFill/>
        </p:spPr>
        <p:txBody>
          <a:bodyPr wrap="square" rtlCol="0">
            <a:spAutoFit/>
          </a:bodyPr>
          <a:p>
            <a:pPr algn="l">
              <a:lnSpc>
                <a:spcPct val="200000"/>
              </a:lnSpc>
            </a:pPr>
            <a:r>
              <a:t> 多行打印命令（P）沿用了同样的方法。它只打印多行模式空间中的第一行。这包括模式空间中直到换行符为止的所有字符。当</a:t>
            </a:r>
            <a:r>
              <a:rPr lang="zh-CN"/>
              <a:t>配合</a:t>
            </a:r>
            <a:r>
              <a:t>-n选项来阻止脚本输出时，它和显示文本的单行p命令的用法大同小异。</a:t>
            </a:r>
          </a:p>
        </p:txBody>
      </p:sp>
      <p:sp>
        <p:nvSpPr>
          <p:cNvPr id="8" name="文本框 7"/>
          <p:cNvSpPr txBox="1"/>
          <p:nvPr/>
        </p:nvSpPr>
        <p:spPr>
          <a:xfrm>
            <a:off x="561340" y="5328285"/>
            <a:ext cx="10752455" cy="922020"/>
          </a:xfrm>
          <a:prstGeom prst="rect">
            <a:avLst/>
          </a:prstGeom>
          <a:noFill/>
        </p:spPr>
        <p:txBody>
          <a:bodyPr wrap="square" rtlCol="0">
            <a:spAutoFit/>
          </a:bodyPr>
          <a:p>
            <a:pPr algn="l"/>
            <a:r>
              <a:rPr lang="zh-CN" altLang="en-US"/>
              <a:t>  当多行匹配出现时，P命令只会打印模式空间中的第一行。多行P命令的强大之处在和N命令及D命令组合使用时才能显现出来。</a:t>
            </a:r>
            <a:endParaRPr lang="zh-CN" altLang="en-US"/>
          </a:p>
          <a:p>
            <a:pPr algn="l"/>
            <a:r>
              <a:rPr lang="zh-CN" altLang="en-US"/>
              <a:t>       </a:t>
            </a:r>
            <a:endParaRPr lang="zh-CN" altLang="en-US"/>
          </a:p>
        </p:txBody>
      </p:sp>
      <p:pic>
        <p:nvPicPr>
          <p:cNvPr id="3" name="图片 2"/>
          <p:cNvPicPr>
            <a:picLocks noChangeAspect="1"/>
          </p:cNvPicPr>
          <p:nvPr/>
        </p:nvPicPr>
        <p:blipFill>
          <a:blip r:embed="rId1"/>
          <a:stretch>
            <a:fillRect/>
          </a:stretch>
        </p:blipFill>
        <p:spPr>
          <a:xfrm>
            <a:off x="584835" y="1969135"/>
            <a:ext cx="8981440" cy="32600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4734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多行</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打印命令</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645160"/>
          </a:xfrm>
          <a:prstGeom prst="rect">
            <a:avLst/>
          </a:prstGeom>
          <a:noFill/>
        </p:spPr>
        <p:txBody>
          <a:bodyPr wrap="square" rtlCol="0">
            <a:spAutoFit/>
          </a:bodyPr>
          <a:p>
            <a:pPr algn="l">
              <a:lnSpc>
                <a:spcPct val="200000"/>
              </a:lnSpc>
            </a:pPr>
            <a:r>
              <a:t> </a:t>
            </a:r>
          </a:p>
        </p:txBody>
      </p:sp>
      <p:sp>
        <p:nvSpPr>
          <p:cNvPr id="8" name="文本框 7"/>
          <p:cNvSpPr txBox="1"/>
          <p:nvPr/>
        </p:nvSpPr>
        <p:spPr>
          <a:xfrm>
            <a:off x="561340" y="3486785"/>
            <a:ext cx="10752455" cy="1753235"/>
          </a:xfrm>
          <a:prstGeom prst="rect">
            <a:avLst/>
          </a:prstGeom>
          <a:noFill/>
        </p:spPr>
        <p:txBody>
          <a:bodyPr wrap="square" rtlCol="0">
            <a:spAutoFit/>
          </a:bodyPr>
          <a:p>
            <a:pPr algn="l"/>
            <a:r>
              <a:rPr lang="zh-CN" altLang="en-US"/>
              <a:t>  </a:t>
            </a:r>
            <a:endParaRPr lang="zh-CN" altLang="en-US"/>
          </a:p>
          <a:p>
            <a:pPr algn="l"/>
            <a:r>
              <a:rPr lang="zh-CN" altLang="en-US"/>
              <a:t>       D命令的独特之处在于强制sed编辑器返回到脚本的起始处，对同一模式空间中的内容重新执行这些命令（它不会从数据流中读取新的文本行）。在命令脚本中加入N命令，你就能单步扫过整个模式空间，将多行一起匹配。</a:t>
            </a:r>
            <a:endParaRPr lang="zh-CN" altLang="en-US"/>
          </a:p>
          <a:p>
            <a:pPr algn="l"/>
            <a:r>
              <a:rPr lang="zh-CN" altLang="en-US"/>
              <a:t>       接下来，使用P命令打印出第一行，然后用D命令删除第一行并绕回到脚本的起始处。一旦返回，N命令会读取下一行文本并重新开始这个过程。这个循环会一直继续下去，直到数据流结束。</a:t>
            </a:r>
            <a:endParaRPr lang="zh-CN" altLang="en-US"/>
          </a:p>
        </p:txBody>
      </p:sp>
      <p:pic>
        <p:nvPicPr>
          <p:cNvPr id="9" name="图片 8"/>
          <p:cNvPicPr>
            <a:picLocks noChangeAspect="1"/>
          </p:cNvPicPr>
          <p:nvPr/>
        </p:nvPicPr>
        <p:blipFill>
          <a:blip r:embed="rId1"/>
          <a:stretch>
            <a:fillRect/>
          </a:stretch>
        </p:blipFill>
        <p:spPr>
          <a:xfrm>
            <a:off x="584835" y="963930"/>
            <a:ext cx="10932160" cy="17697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640" y="183504"/>
            <a:ext cx="30408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zh-CN" altLang="en-US" sz="2400" b="1" dirty="0">
                <a:solidFill>
                  <a:schemeClr val="tx2">
                    <a:lumMod val="75000"/>
                  </a:schemeClr>
                </a:solidFill>
                <a:latin typeface="微软雅黑" panose="020B0503020204020204" pitchFamily="34" charset="-122"/>
                <a:ea typeface="微软雅黑" panose="020B0503020204020204" pitchFamily="34" charset="-122"/>
                <a:sym typeface="+mn-ea"/>
              </a:rPr>
              <a:t>认识</a:t>
            </a:r>
            <a:r>
              <a:rPr lang="en-US" altLang="zh-CN" sz="2400" b="1" dirty="0">
                <a:solidFill>
                  <a:schemeClr val="tx2">
                    <a:lumMod val="75000"/>
                  </a:schemeClr>
                </a:solidFill>
                <a:latin typeface="微软雅黑" panose="020B0503020204020204" pitchFamily="34" charset="-122"/>
                <a:ea typeface="微软雅黑" panose="020B0503020204020204" pitchFamily="34" charset="-122"/>
                <a:sym typeface="+mn-ea"/>
              </a:rPr>
              <a:t>sed</a:t>
            </a:r>
            <a:endParaRPr lang="en-US" altLang="zh-CN" sz="2400" b="1"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814705" y="991870"/>
            <a:ext cx="10771505" cy="922020"/>
          </a:xfrm>
          <a:prstGeom prst="rect">
            <a:avLst/>
          </a:prstGeom>
          <a:noFill/>
        </p:spPr>
        <p:txBody>
          <a:bodyPr wrap="square" rtlCol="0">
            <a:spAutoFit/>
          </a:bodyPr>
          <a:p>
            <a:r>
              <a:rPr lang="en-US" altLang="zh-CN"/>
              <a:t>sed</a:t>
            </a:r>
            <a:r>
              <a:rPr lang="zh-CN" altLang="en-US"/>
              <a:t>编辑器被称作流编辑器（</a:t>
            </a:r>
            <a:r>
              <a:rPr lang="en-US" altLang="zh-CN"/>
              <a:t>stream editor</a:t>
            </a:r>
            <a:r>
              <a:rPr lang="zh-CN" altLang="en-US"/>
              <a:t>），</a:t>
            </a:r>
            <a:r>
              <a:rPr lang="en-US" altLang="zh-CN"/>
              <a:t> </a:t>
            </a:r>
            <a:r>
              <a:rPr lang="zh-CN" altLang="en-US"/>
              <a:t>是</a:t>
            </a:r>
            <a:r>
              <a:rPr lang="en-US" altLang="zh-CN"/>
              <a:t>Linux</a:t>
            </a:r>
            <a:r>
              <a:rPr lang="zh-CN" altLang="en-US"/>
              <a:t>系统中清大的文本处理程序。和普通的交互式文本编辑器恰好相反。在交互式文本编辑器中如</a:t>
            </a:r>
            <a:r>
              <a:rPr lang="en-US" altLang="zh-CN"/>
              <a:t>vim</a:t>
            </a:r>
            <a:r>
              <a:rPr lang="zh-CN" altLang="en-US"/>
              <a:t>，</a:t>
            </a:r>
            <a:r>
              <a:rPr lang="en-US" altLang="zh-CN"/>
              <a:t>nano</a:t>
            </a:r>
            <a:r>
              <a:rPr lang="zh-CN" altLang="en-US"/>
              <a:t>，</a:t>
            </a:r>
            <a:r>
              <a:rPr lang="en-US" altLang="zh-CN"/>
              <a:t> </a:t>
            </a:r>
            <a:r>
              <a:rPr lang="zh-CN" altLang="en-US"/>
              <a:t>我们可以用键盘命令来交互式地插入、删除或替换数据</a:t>
            </a:r>
            <a:r>
              <a:rPr lang="zh-CN" altLang="en-US"/>
              <a:t>中的文本。流编辑器则会在编辑器处理数据之前基于预先提供的一组</a:t>
            </a:r>
            <a:r>
              <a:rPr lang="zh-CN" altLang="en-US"/>
              <a:t>规则来编辑数据流。</a:t>
            </a:r>
            <a:endParaRPr lang="zh-CN" altLang="en-US"/>
          </a:p>
        </p:txBody>
      </p:sp>
      <p:pic>
        <p:nvPicPr>
          <p:cNvPr id="24" name="图片 23"/>
          <p:cNvPicPr>
            <a:picLocks noChangeAspect="1"/>
          </p:cNvPicPr>
          <p:nvPr/>
        </p:nvPicPr>
        <p:blipFill>
          <a:blip r:embed="rId1"/>
          <a:stretch>
            <a:fillRect/>
          </a:stretch>
        </p:blipFill>
        <p:spPr>
          <a:xfrm>
            <a:off x="862965" y="1854200"/>
            <a:ext cx="10674350" cy="49307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4734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保持空间</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645160"/>
          </a:xfrm>
          <a:prstGeom prst="rect">
            <a:avLst/>
          </a:prstGeom>
          <a:noFill/>
        </p:spPr>
        <p:txBody>
          <a:bodyPr wrap="square" rtlCol="0">
            <a:spAutoFit/>
          </a:bodyPr>
          <a:p>
            <a:pPr>
              <a:lnSpc>
                <a:spcPct val="200000"/>
              </a:lnSpc>
            </a:pPr>
            <a:r>
              <a:t> </a:t>
            </a:r>
          </a:p>
        </p:txBody>
      </p:sp>
      <p:sp>
        <p:nvSpPr>
          <p:cNvPr id="8" name="文本框 7"/>
          <p:cNvSpPr txBox="1"/>
          <p:nvPr/>
        </p:nvSpPr>
        <p:spPr>
          <a:xfrm>
            <a:off x="561340" y="883285"/>
            <a:ext cx="10752455" cy="1476375"/>
          </a:xfrm>
          <a:prstGeom prst="rect">
            <a:avLst/>
          </a:prstGeom>
          <a:noFill/>
        </p:spPr>
        <p:txBody>
          <a:bodyPr wrap="square" rtlCol="0">
            <a:spAutoFit/>
          </a:bodyPr>
          <a:p>
            <a:r>
              <a:rPr lang="zh-CN" altLang="en-US"/>
              <a:t>  </a:t>
            </a:r>
            <a:endParaRPr lang="zh-CN" altLang="en-US"/>
          </a:p>
          <a:p>
            <a:r>
              <a:rPr lang="zh-CN" altLang="en-US"/>
              <a:t>     模式空间（pattern space）是一块活跃的缓冲区，在sed编辑器执行命令时它会保存待检查的文本。但它并不是sed编辑器保存文本的唯一空间。</a:t>
            </a:r>
            <a:endParaRPr lang="zh-CN" altLang="en-US"/>
          </a:p>
          <a:p>
            <a:r>
              <a:rPr lang="zh-CN" altLang="en-US"/>
              <a:t>       sed编辑器有另一块称作保持空间（hold space）的缓冲区域。在处理模式空间中的某些行时，可以用保持空间来临时保存一些行。</a:t>
            </a:r>
            <a:endParaRPr lang="zh-CN" altLang="en-US"/>
          </a:p>
        </p:txBody>
      </p:sp>
      <p:pic>
        <p:nvPicPr>
          <p:cNvPr id="100" name="图片 99"/>
          <p:cNvPicPr/>
          <p:nvPr/>
        </p:nvPicPr>
        <p:blipFill>
          <a:blip r:embed="rId1"/>
          <a:stretch>
            <a:fillRect/>
          </a:stretch>
        </p:blipFill>
        <p:spPr>
          <a:xfrm>
            <a:off x="561340" y="2359660"/>
            <a:ext cx="10996295" cy="398589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4734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保持空间</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645160"/>
          </a:xfrm>
          <a:prstGeom prst="rect">
            <a:avLst/>
          </a:prstGeom>
          <a:noFill/>
        </p:spPr>
        <p:txBody>
          <a:bodyPr wrap="square" rtlCol="0">
            <a:spAutoFit/>
          </a:bodyPr>
          <a:p>
            <a:pPr>
              <a:lnSpc>
                <a:spcPct val="200000"/>
              </a:lnSpc>
            </a:pPr>
            <a:r>
              <a:t> </a:t>
            </a:r>
          </a:p>
        </p:txBody>
      </p:sp>
      <p:sp>
        <p:nvSpPr>
          <p:cNvPr id="8" name="文本框 7"/>
          <p:cNvSpPr txBox="1"/>
          <p:nvPr/>
        </p:nvSpPr>
        <p:spPr>
          <a:xfrm>
            <a:off x="561340" y="883285"/>
            <a:ext cx="10752455" cy="1476375"/>
          </a:xfrm>
          <a:prstGeom prst="rect">
            <a:avLst/>
          </a:prstGeom>
          <a:noFill/>
        </p:spPr>
        <p:txBody>
          <a:bodyPr wrap="square" rtlCol="0">
            <a:spAutoFit/>
          </a:bodyPr>
          <a:p>
            <a:r>
              <a:rPr lang="zh-CN" altLang="en-US"/>
              <a:t>  </a:t>
            </a:r>
            <a:endParaRPr lang="zh-CN" altLang="en-US"/>
          </a:p>
          <a:p>
            <a:r>
              <a:rPr lang="zh-CN" altLang="en-US"/>
              <a:t>     模式空间（pattern space）是一块活跃的缓冲区，在sed编辑器执行命令时它会保存待检查的文本。但它并不是sed编辑器保存文本的唯一空间。</a:t>
            </a:r>
            <a:endParaRPr lang="zh-CN" altLang="en-US"/>
          </a:p>
          <a:p>
            <a:r>
              <a:rPr lang="zh-CN" altLang="en-US"/>
              <a:t>       sed编辑器有另一块称作保持空间（hold space）的缓冲区域。在处理模式空间中的某些行时，可以用保持空间来临时保存一些行。</a:t>
            </a:r>
            <a:endParaRPr lang="zh-CN" altLang="en-US"/>
          </a:p>
        </p:txBody>
      </p:sp>
      <p:pic>
        <p:nvPicPr>
          <p:cNvPr id="100" name="图片 99"/>
          <p:cNvPicPr/>
          <p:nvPr/>
        </p:nvPicPr>
        <p:blipFill>
          <a:blip r:embed="rId1"/>
          <a:stretch>
            <a:fillRect/>
          </a:stretch>
        </p:blipFill>
        <p:spPr>
          <a:xfrm>
            <a:off x="561340" y="2359660"/>
            <a:ext cx="10996295" cy="398589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4734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排除命令</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645160"/>
          </a:xfrm>
          <a:prstGeom prst="rect">
            <a:avLst/>
          </a:prstGeom>
          <a:noFill/>
        </p:spPr>
        <p:txBody>
          <a:bodyPr wrap="square" rtlCol="0">
            <a:spAutoFit/>
          </a:bodyPr>
          <a:p>
            <a:pPr>
              <a:lnSpc>
                <a:spcPct val="200000"/>
              </a:lnSpc>
            </a:pPr>
            <a:r>
              <a:t> </a:t>
            </a:r>
          </a:p>
        </p:txBody>
      </p:sp>
      <p:sp>
        <p:nvSpPr>
          <p:cNvPr id="8" name="文本框 7"/>
          <p:cNvSpPr txBox="1"/>
          <p:nvPr/>
        </p:nvSpPr>
        <p:spPr>
          <a:xfrm>
            <a:off x="561340" y="883285"/>
            <a:ext cx="10752455" cy="645160"/>
          </a:xfrm>
          <a:prstGeom prst="rect">
            <a:avLst/>
          </a:prstGeom>
          <a:noFill/>
        </p:spPr>
        <p:txBody>
          <a:bodyPr wrap="square" rtlCol="0">
            <a:spAutoFit/>
          </a:bodyPr>
          <a:p>
            <a:r>
              <a:rPr lang="zh-CN" altLang="en-US"/>
              <a:t>  感叹号命令（!）用来排除（negate）命令，也就是让原本会起作用的命令不起作用。</a:t>
            </a:r>
            <a:endParaRPr lang="zh-CN" altLang="en-US"/>
          </a:p>
          <a:p>
            <a:r>
              <a:rPr lang="en-US" altLang="zh-CN"/>
              <a:t>  </a:t>
            </a:r>
            <a:r>
              <a:rPr lang="zh-CN" altLang="en-US"/>
              <a:t>反转数据流中文本行的顺序。</a:t>
            </a:r>
            <a:endParaRPr lang="zh-CN" altLang="en-US"/>
          </a:p>
        </p:txBody>
      </p:sp>
      <p:sp>
        <p:nvSpPr>
          <p:cNvPr id="2" name="文本框 1"/>
          <p:cNvSpPr txBox="1"/>
          <p:nvPr/>
        </p:nvSpPr>
        <p:spPr>
          <a:xfrm>
            <a:off x="603250" y="1706245"/>
            <a:ext cx="3435350" cy="3138170"/>
          </a:xfrm>
          <a:prstGeom prst="rect">
            <a:avLst/>
          </a:prstGeom>
          <a:noFill/>
        </p:spPr>
        <p:txBody>
          <a:bodyPr wrap="square" rtlCol="0">
            <a:spAutoFit/>
          </a:bodyPr>
          <a:p>
            <a:r>
              <a:rPr lang="zh-CN" altLang="en-US"/>
              <a:t> (1) 在模式空间中放置一行；</a:t>
            </a:r>
            <a:endParaRPr lang="zh-CN" altLang="en-US"/>
          </a:p>
          <a:p>
            <a:r>
              <a:rPr lang="zh-CN" altLang="en-US"/>
              <a:t>(2) 将模式空间中的行放到保持空间中；</a:t>
            </a:r>
            <a:endParaRPr lang="zh-CN" altLang="en-US"/>
          </a:p>
          <a:p>
            <a:r>
              <a:rPr lang="zh-CN" altLang="en-US"/>
              <a:t> (3) 在模式空间中放入下一行；</a:t>
            </a:r>
            <a:endParaRPr lang="zh-CN" altLang="en-US"/>
          </a:p>
          <a:p>
            <a:r>
              <a:rPr lang="zh-CN" altLang="en-US"/>
              <a:t>  (4) 将保持空间附加到模式空间后；</a:t>
            </a:r>
            <a:endParaRPr lang="zh-CN" altLang="en-US"/>
          </a:p>
          <a:p>
            <a:r>
              <a:rPr lang="zh-CN" altLang="en-US"/>
              <a:t>(5) 将模式空间中的所有内容都放到保持空间中；</a:t>
            </a:r>
            <a:endParaRPr lang="zh-CN" altLang="en-US"/>
          </a:p>
          <a:p>
            <a:r>
              <a:rPr lang="zh-CN" altLang="en-US"/>
              <a:t> (6)重复执行第(3)~(5)步，直到所有行都反序放到了保持空间中；</a:t>
            </a:r>
            <a:endParaRPr lang="zh-CN" altLang="en-US"/>
          </a:p>
          <a:p>
            <a:r>
              <a:rPr lang="zh-CN" altLang="en-US"/>
              <a:t> (7) 提取并打印行。</a:t>
            </a:r>
            <a:endParaRPr lang="zh-CN" altLang="en-US"/>
          </a:p>
        </p:txBody>
      </p:sp>
      <p:pic>
        <p:nvPicPr>
          <p:cNvPr id="101" name="图片 100"/>
          <p:cNvPicPr/>
          <p:nvPr/>
        </p:nvPicPr>
        <p:blipFill>
          <a:blip r:embed="rId1"/>
          <a:stretch>
            <a:fillRect/>
          </a:stretch>
        </p:blipFill>
        <p:spPr>
          <a:xfrm>
            <a:off x="4038600" y="1415415"/>
            <a:ext cx="7812405" cy="498348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4734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改变流</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 -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分支</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645160"/>
          </a:xfrm>
          <a:prstGeom prst="rect">
            <a:avLst/>
          </a:prstGeom>
          <a:noFill/>
        </p:spPr>
        <p:txBody>
          <a:bodyPr wrap="square" rtlCol="0">
            <a:spAutoFit/>
          </a:bodyPr>
          <a:p>
            <a:pPr>
              <a:lnSpc>
                <a:spcPct val="200000"/>
              </a:lnSpc>
            </a:pPr>
            <a:r>
              <a:t> </a:t>
            </a:r>
          </a:p>
        </p:txBody>
      </p:sp>
      <p:sp>
        <p:nvSpPr>
          <p:cNvPr id="8" name="文本框 7"/>
          <p:cNvSpPr txBox="1"/>
          <p:nvPr/>
        </p:nvSpPr>
        <p:spPr>
          <a:xfrm>
            <a:off x="561340" y="883285"/>
            <a:ext cx="10752455" cy="1753235"/>
          </a:xfrm>
          <a:prstGeom prst="rect">
            <a:avLst/>
          </a:prstGeom>
          <a:noFill/>
        </p:spPr>
        <p:txBody>
          <a:bodyPr wrap="square" rtlCol="0">
            <a:spAutoFit/>
          </a:bodyPr>
          <a:p>
            <a:r>
              <a:rPr lang="zh-CN" altLang="en-US"/>
              <a:t>  sed编辑器提供了一种方法，可以基于地址、地址模式或地址区间排除一整块命令。这允许你只对数据流中的特定行执行一组命令。</a:t>
            </a:r>
            <a:endParaRPr lang="zh-CN" altLang="en-US"/>
          </a:p>
          <a:p>
            <a:r>
              <a:rPr lang="zh-CN" altLang="en-US"/>
              <a:t>       分支（branch）命令b的格式如下：</a:t>
            </a:r>
            <a:endParaRPr lang="zh-CN" altLang="en-US"/>
          </a:p>
          <a:p>
            <a:r>
              <a:rPr lang="zh-CN" altLang="en-US"/>
              <a:t>       [address]b [label]</a:t>
            </a:r>
            <a:endParaRPr lang="zh-CN" altLang="en-US"/>
          </a:p>
          <a:p>
            <a:r>
              <a:rPr lang="zh-CN" altLang="en-US"/>
              <a:t>       address参数决定了哪些行的数据会触发分支命令。label参数定义了要跳转到的位置。如果没有加label参数，跳转命令会跳转到脚本的结尾。</a:t>
            </a:r>
            <a:endParaRPr lang="zh-CN" altLang="en-US"/>
          </a:p>
        </p:txBody>
      </p:sp>
      <p:pic>
        <p:nvPicPr>
          <p:cNvPr id="3" name="图片 2"/>
          <p:cNvPicPr>
            <a:picLocks noChangeAspect="1"/>
          </p:cNvPicPr>
          <p:nvPr/>
        </p:nvPicPr>
        <p:blipFill>
          <a:blip r:embed="rId1"/>
          <a:stretch>
            <a:fillRect/>
          </a:stretch>
        </p:blipFill>
        <p:spPr>
          <a:xfrm>
            <a:off x="584835" y="2636520"/>
            <a:ext cx="7391400" cy="1943100"/>
          </a:xfrm>
          <a:prstGeom prst="rect">
            <a:avLst/>
          </a:prstGeom>
        </p:spPr>
      </p:pic>
      <p:sp>
        <p:nvSpPr>
          <p:cNvPr id="9" name="文本框 8"/>
          <p:cNvSpPr txBox="1"/>
          <p:nvPr/>
        </p:nvSpPr>
        <p:spPr>
          <a:xfrm>
            <a:off x="8310880" y="2766060"/>
            <a:ext cx="3564255" cy="1476375"/>
          </a:xfrm>
          <a:prstGeom prst="rect">
            <a:avLst/>
          </a:prstGeom>
          <a:noFill/>
        </p:spPr>
        <p:txBody>
          <a:bodyPr wrap="square" rtlCol="0">
            <a:spAutoFit/>
          </a:bodyPr>
          <a:p>
            <a:pPr algn="l"/>
            <a:r>
              <a:rPr lang="zh-CN" altLang="en-US"/>
              <a:t>address参数决定了哪些行的数据会触发分支命令。label参数定义了要跳转到的位置。如果没有加label参数，跳转命令会跳转到脚本的结尾。</a:t>
            </a:r>
            <a:endParaRPr lang="zh-CN" altLang="en-US"/>
          </a:p>
        </p:txBody>
      </p:sp>
      <p:pic>
        <p:nvPicPr>
          <p:cNvPr id="11" name="图片 10"/>
          <p:cNvPicPr>
            <a:picLocks noChangeAspect="1"/>
          </p:cNvPicPr>
          <p:nvPr/>
        </p:nvPicPr>
        <p:blipFill>
          <a:blip r:embed="rId2"/>
          <a:stretch>
            <a:fillRect/>
          </a:stretch>
        </p:blipFill>
        <p:spPr>
          <a:xfrm>
            <a:off x="584835" y="4592320"/>
            <a:ext cx="7392035" cy="2156460"/>
          </a:xfrm>
          <a:prstGeom prst="rect">
            <a:avLst/>
          </a:prstGeom>
        </p:spPr>
      </p:pic>
      <p:sp>
        <p:nvSpPr>
          <p:cNvPr id="12" name="文本框 11"/>
          <p:cNvSpPr txBox="1"/>
          <p:nvPr/>
        </p:nvSpPr>
        <p:spPr>
          <a:xfrm>
            <a:off x="8496935" y="4798695"/>
            <a:ext cx="640080" cy="368300"/>
          </a:xfrm>
          <a:prstGeom prst="rect">
            <a:avLst/>
          </a:prstGeom>
          <a:noFill/>
        </p:spPr>
        <p:txBody>
          <a:bodyPr wrap="none" rtlCol="0">
            <a:spAutoFit/>
          </a:bodyPr>
          <a:p>
            <a:r>
              <a:rPr lang="zh-CN" altLang="en-US"/>
              <a:t>循环</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4734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改变流</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 -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测试</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645160"/>
          </a:xfrm>
          <a:prstGeom prst="rect">
            <a:avLst/>
          </a:prstGeom>
          <a:noFill/>
        </p:spPr>
        <p:txBody>
          <a:bodyPr wrap="square" rtlCol="0">
            <a:spAutoFit/>
          </a:bodyPr>
          <a:p>
            <a:pPr>
              <a:lnSpc>
                <a:spcPct val="200000"/>
              </a:lnSpc>
            </a:pPr>
            <a:r>
              <a:t> </a:t>
            </a:r>
          </a:p>
        </p:txBody>
      </p:sp>
      <p:sp>
        <p:nvSpPr>
          <p:cNvPr id="8" name="文本框 7"/>
          <p:cNvSpPr txBox="1"/>
          <p:nvPr/>
        </p:nvSpPr>
        <p:spPr>
          <a:xfrm>
            <a:off x="561340" y="883285"/>
            <a:ext cx="10752455" cy="2306955"/>
          </a:xfrm>
          <a:prstGeom prst="rect">
            <a:avLst/>
          </a:prstGeom>
          <a:noFill/>
        </p:spPr>
        <p:txBody>
          <a:bodyPr wrap="square" rtlCol="0">
            <a:spAutoFit/>
          </a:bodyPr>
          <a:p>
            <a:r>
              <a:rPr lang="zh-CN" altLang="en-US"/>
              <a:t>  类似于分支命令，测试（test）命令（t）也可以用来改变sed编辑器脚本的执行流程。测试命令会根据替换命令的结果跳转到某个标签，而不是根据地址进行跳转。</a:t>
            </a:r>
            <a:endParaRPr lang="zh-CN" altLang="en-US"/>
          </a:p>
          <a:p>
            <a:r>
              <a:rPr lang="zh-CN" altLang="en-US"/>
              <a:t>       如果替换命令成功匹配并替换了一个模式，测试命令就会跳转到指定的标签。如果替换命令未能匹配指定的模式，测试命令就不会跳转。</a:t>
            </a:r>
            <a:endParaRPr lang="zh-CN" altLang="en-US"/>
          </a:p>
          <a:p>
            <a:r>
              <a:rPr lang="zh-CN" altLang="en-US"/>
              <a:t>       测试命令使用与分支命令相同的格式。</a:t>
            </a:r>
            <a:endParaRPr lang="zh-CN" altLang="en-US"/>
          </a:p>
          <a:p>
            <a:r>
              <a:rPr lang="zh-CN" altLang="en-US"/>
              <a:t>       [address]t [label]</a:t>
            </a:r>
            <a:endParaRPr lang="zh-CN" altLang="en-US"/>
          </a:p>
          <a:p>
            <a:r>
              <a:rPr lang="zh-CN" altLang="en-US"/>
              <a:t>       跟分支命令一样，在没有指定标签的情况下，如果测试成功，sed会跳转到脚本的结尾。</a:t>
            </a:r>
            <a:endParaRPr lang="zh-CN" altLang="en-US"/>
          </a:p>
          <a:p>
            <a:r>
              <a:rPr lang="en-US" altLang="zh-CN"/>
              <a:t>       </a:t>
            </a:r>
            <a:r>
              <a:rPr lang="zh-CN" altLang="en-US"/>
              <a:t>测试命令提供了对数据流中的文本执行基本的if-then语句的一个低成本办法。</a:t>
            </a:r>
            <a:endParaRPr lang="zh-CN" altLang="en-US"/>
          </a:p>
        </p:txBody>
      </p:sp>
      <p:pic>
        <p:nvPicPr>
          <p:cNvPr id="2" name="图片 1"/>
          <p:cNvPicPr>
            <a:picLocks noChangeAspect="1"/>
          </p:cNvPicPr>
          <p:nvPr/>
        </p:nvPicPr>
        <p:blipFill>
          <a:blip r:embed="rId1"/>
          <a:stretch>
            <a:fillRect/>
          </a:stretch>
        </p:blipFill>
        <p:spPr>
          <a:xfrm>
            <a:off x="584835" y="3263265"/>
            <a:ext cx="10728960" cy="28003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47345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小</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实例</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7510" y="770255"/>
            <a:ext cx="10915650" cy="645160"/>
          </a:xfrm>
          <a:prstGeom prst="rect">
            <a:avLst/>
          </a:prstGeom>
          <a:noFill/>
        </p:spPr>
        <p:txBody>
          <a:bodyPr wrap="square" rtlCol="0">
            <a:spAutoFit/>
          </a:bodyPr>
          <a:p>
            <a:pPr>
              <a:lnSpc>
                <a:spcPct val="200000"/>
              </a:lnSpc>
            </a:pPr>
            <a:r>
              <a:t> </a:t>
            </a:r>
          </a:p>
        </p:txBody>
      </p:sp>
      <p:sp>
        <p:nvSpPr>
          <p:cNvPr id="8" name="文本框 7"/>
          <p:cNvSpPr txBox="1"/>
          <p:nvPr/>
        </p:nvSpPr>
        <p:spPr>
          <a:xfrm>
            <a:off x="561340" y="883285"/>
            <a:ext cx="10752455" cy="368300"/>
          </a:xfrm>
          <a:prstGeom prst="rect">
            <a:avLst/>
          </a:prstGeom>
          <a:noFill/>
        </p:spPr>
        <p:txBody>
          <a:bodyPr wrap="square" rtlCol="0">
            <a:spAutoFit/>
          </a:bodyPr>
          <a:p>
            <a:r>
              <a:rPr lang="zh-CN" altLang="en-US"/>
              <a:t>  </a:t>
            </a:r>
            <a:endParaRPr lang="zh-CN" altLang="en-US"/>
          </a:p>
        </p:txBody>
      </p:sp>
      <p:pic>
        <p:nvPicPr>
          <p:cNvPr id="3" name="图片 2"/>
          <p:cNvPicPr>
            <a:picLocks noChangeAspect="1"/>
          </p:cNvPicPr>
          <p:nvPr/>
        </p:nvPicPr>
        <p:blipFill>
          <a:blip r:embed="rId1"/>
          <a:stretch>
            <a:fillRect/>
          </a:stretch>
        </p:blipFill>
        <p:spPr>
          <a:xfrm>
            <a:off x="584835" y="883285"/>
            <a:ext cx="11182985" cy="50933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640" y="183504"/>
            <a:ext cx="30408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schemeClr val="tx2">
                    <a:lumMod val="75000"/>
                  </a:schemeClr>
                </a:solidFill>
                <a:latin typeface="微软雅黑" panose="020B0503020204020204" pitchFamily="34" charset="-122"/>
                <a:ea typeface="微软雅黑" panose="020B0503020204020204" pitchFamily="34" charset="-122"/>
                <a:sym typeface="+mn-ea"/>
              </a:rPr>
              <a:t>sed</a:t>
            </a:r>
            <a:r>
              <a:rPr lang="zh-CN" altLang="en-US" sz="2400" b="1" dirty="0">
                <a:solidFill>
                  <a:schemeClr val="tx2">
                    <a:lumMod val="75000"/>
                  </a:schemeClr>
                </a:solidFill>
                <a:latin typeface="微软雅黑" panose="020B0503020204020204" pitchFamily="34" charset="-122"/>
                <a:ea typeface="微软雅黑" panose="020B0503020204020204" pitchFamily="34" charset="-122"/>
                <a:sym typeface="+mn-ea"/>
              </a:rPr>
              <a:t>处理</a:t>
            </a:r>
            <a:r>
              <a:rPr lang="zh-CN" altLang="en-US" sz="2400" b="1" dirty="0">
                <a:solidFill>
                  <a:schemeClr val="tx2">
                    <a:lumMod val="75000"/>
                  </a:schemeClr>
                </a:solidFill>
                <a:latin typeface="微软雅黑" panose="020B0503020204020204" pitchFamily="34" charset="-122"/>
                <a:ea typeface="微软雅黑" panose="020B0503020204020204" pitchFamily="34" charset="-122"/>
                <a:sym typeface="+mn-ea"/>
              </a:rPr>
              <a:t>流程</a:t>
            </a:r>
            <a:endParaRPr lang="zh-CN" altLang="en-US" sz="2400" b="1"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814705" y="991870"/>
            <a:ext cx="10771505" cy="368300"/>
          </a:xfrm>
          <a:prstGeom prst="rect">
            <a:avLst/>
          </a:prstGeom>
          <a:noFill/>
        </p:spPr>
        <p:txBody>
          <a:bodyPr wrap="square" rtlCol="0">
            <a:spAutoFit/>
          </a:bodyPr>
          <a:p>
            <a:r>
              <a:rPr lang="en-US" altLang="zh-CN"/>
              <a:t>sed</a:t>
            </a:r>
            <a:r>
              <a:rPr lang="zh-CN" altLang="en-US"/>
              <a:t>编辑器可以根据命令来处理数据流中的数据，它会执行下列</a:t>
            </a:r>
            <a:r>
              <a:rPr lang="zh-CN" altLang="en-US"/>
              <a:t>操作。</a:t>
            </a:r>
            <a:endParaRPr lang="zh-CN" altLang="en-US"/>
          </a:p>
        </p:txBody>
      </p:sp>
      <p:sp>
        <p:nvSpPr>
          <p:cNvPr id="8" name="文本框 7"/>
          <p:cNvSpPr txBox="1"/>
          <p:nvPr/>
        </p:nvSpPr>
        <p:spPr>
          <a:xfrm>
            <a:off x="953770" y="1857375"/>
            <a:ext cx="5119370" cy="3507740"/>
          </a:xfrm>
          <a:prstGeom prst="rect">
            <a:avLst/>
          </a:prstGeom>
          <a:noFill/>
        </p:spPr>
        <p:txBody>
          <a:bodyPr wrap="none" rtlCol="0">
            <a:spAutoFit/>
          </a:bodyPr>
          <a:p>
            <a:pPr marL="342900" indent="-342900">
              <a:lnSpc>
                <a:spcPct val="300000"/>
              </a:lnSpc>
              <a:buAutoNum type="arabicPeriod"/>
            </a:pPr>
            <a:r>
              <a:rPr lang="zh-CN" altLang="en-US"/>
              <a:t>一次从输入中读取一行</a:t>
            </a:r>
            <a:r>
              <a:rPr lang="zh-CN" altLang="en-US"/>
              <a:t>数据</a:t>
            </a:r>
            <a:endParaRPr lang="zh-CN" altLang="en-US"/>
          </a:p>
          <a:p>
            <a:pPr marL="342900" indent="-342900">
              <a:lnSpc>
                <a:spcPct val="300000"/>
              </a:lnSpc>
              <a:buAutoNum type="arabicPeriod"/>
            </a:pPr>
            <a:r>
              <a:rPr lang="zh-CN" altLang="en-US"/>
              <a:t>根据所提供的编辑器命令匹配</a:t>
            </a:r>
            <a:r>
              <a:rPr lang="zh-CN" altLang="en-US"/>
              <a:t>数据</a:t>
            </a:r>
            <a:endParaRPr lang="zh-CN" altLang="en-US"/>
          </a:p>
          <a:p>
            <a:pPr marL="342900" indent="-342900">
              <a:lnSpc>
                <a:spcPct val="300000"/>
              </a:lnSpc>
              <a:buAutoNum type="arabicPeriod"/>
            </a:pPr>
            <a:r>
              <a:rPr lang="zh-CN" altLang="en-US"/>
              <a:t>按照命令修改流中的</a:t>
            </a:r>
            <a:r>
              <a:rPr lang="zh-CN" altLang="en-US"/>
              <a:t>数据。</a:t>
            </a:r>
            <a:endParaRPr lang="zh-CN" altLang="en-US"/>
          </a:p>
          <a:p>
            <a:pPr marL="342900" indent="-342900">
              <a:lnSpc>
                <a:spcPct val="300000"/>
              </a:lnSpc>
              <a:buAutoNum type="arabicPeriod"/>
            </a:pPr>
            <a:r>
              <a:rPr lang="zh-CN" altLang="en-US" sz="2000"/>
              <a:t>将新的数据输出到</a:t>
            </a:r>
            <a:r>
              <a:rPr lang="en-US" altLang="zh-CN" sz="2000"/>
              <a:t>STDOUT </a:t>
            </a:r>
            <a:r>
              <a:rPr lang="zh-CN" altLang="en-US" sz="2000"/>
              <a:t>标准输出流</a:t>
            </a:r>
            <a:r>
              <a:rPr lang="en-US" altLang="zh-CN"/>
              <a:t> </a:t>
            </a:r>
            <a:r>
              <a:rPr lang="zh-CN" altLang="en-US"/>
              <a:t>。</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640" y="183504"/>
            <a:ext cx="30408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schemeClr val="tx2">
                    <a:lumMod val="75000"/>
                  </a:schemeClr>
                </a:solidFill>
                <a:latin typeface="微软雅黑" panose="020B0503020204020204" pitchFamily="34" charset="-122"/>
                <a:ea typeface="微软雅黑" panose="020B0503020204020204" pitchFamily="34" charset="-122"/>
                <a:sym typeface="+mn-ea"/>
              </a:rPr>
              <a:t>sed</a:t>
            </a:r>
            <a:r>
              <a:rPr lang="zh-CN" altLang="en-US" sz="2400" b="1" dirty="0">
                <a:solidFill>
                  <a:schemeClr val="tx2">
                    <a:lumMod val="75000"/>
                  </a:schemeClr>
                </a:solidFill>
                <a:latin typeface="微软雅黑" panose="020B0503020204020204" pitchFamily="34" charset="-122"/>
                <a:ea typeface="微软雅黑" panose="020B0503020204020204" pitchFamily="34" charset="-122"/>
                <a:sym typeface="+mn-ea"/>
              </a:rPr>
              <a:t>常用命令</a:t>
            </a:r>
            <a:r>
              <a:rPr lang="zh-CN" altLang="en-US" sz="2400" b="1" dirty="0">
                <a:solidFill>
                  <a:schemeClr val="tx2">
                    <a:lumMod val="75000"/>
                  </a:schemeClr>
                </a:solidFill>
                <a:latin typeface="微软雅黑" panose="020B0503020204020204" pitchFamily="34" charset="-122"/>
                <a:ea typeface="微软雅黑" panose="020B0503020204020204" pitchFamily="34" charset="-122"/>
                <a:sym typeface="+mn-ea"/>
              </a:rPr>
              <a:t>参数</a:t>
            </a:r>
            <a:endParaRPr lang="zh-CN" altLang="en-US" sz="2400" b="1" dirty="0">
              <a:solidFill>
                <a:schemeClr val="tx2">
                  <a:lumMod val="75000"/>
                </a:schemeClr>
              </a:solidFill>
              <a:latin typeface="微软雅黑" panose="020B0503020204020204" pitchFamily="34" charset="-122"/>
              <a:ea typeface="微软雅黑" panose="020B0503020204020204" pitchFamily="34" charset="-122"/>
              <a:sym typeface="+mn-ea"/>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1"/>
          <a:stretch>
            <a:fillRect/>
          </a:stretch>
        </p:blipFill>
        <p:spPr>
          <a:xfrm>
            <a:off x="814705" y="643890"/>
            <a:ext cx="10096500" cy="5943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3978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 -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替换</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标记</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0525" y="792480"/>
            <a:ext cx="10915650" cy="5077460"/>
          </a:xfrm>
          <a:prstGeom prst="rect">
            <a:avLst/>
          </a:prstGeom>
          <a:noFill/>
        </p:spPr>
        <p:txBody>
          <a:bodyPr wrap="square" rtlCol="0">
            <a:spAutoFit/>
          </a:bodyPr>
          <a:p>
            <a:pPr algn="l">
              <a:lnSpc>
                <a:spcPct val="200000"/>
              </a:lnSpc>
            </a:pPr>
            <a:r>
              <a:rPr lang="zh-CN" altLang="en-US"/>
              <a:t>s</a:t>
            </a:r>
            <a:r>
              <a:rPr lang="en-US" altLang="zh-CN"/>
              <a:t> </a:t>
            </a:r>
            <a:r>
              <a:rPr lang="zh-CN" altLang="en-US"/>
              <a:t>命令（substitute）来在行中替换文本。替换命令在替换多行中的文本时能正常工作，但默认情况下它只替换每行中出现的第一处。要让替换命令能够替换一行中不同地方出现的文本必须使用替换标记（substitution flag）。替换标记会在替换命令字符串之后设置。</a:t>
            </a:r>
            <a:endParaRPr lang="zh-CN" altLang="en-US"/>
          </a:p>
          <a:p>
            <a:pPr algn="l">
              <a:lnSpc>
                <a:spcPct val="200000"/>
              </a:lnSpc>
            </a:pPr>
            <a:r>
              <a:rPr lang="zh-CN" altLang="en-US">
                <a:solidFill>
                  <a:schemeClr val="tx1">
                    <a:lumMod val="85000"/>
                    <a:lumOff val="15000"/>
                  </a:schemeClr>
                </a:solidFill>
                <a:highlight>
                  <a:srgbClr val="C0C0C0"/>
                </a:highlight>
              </a:rPr>
              <a:t>s/pattern/replacement/flags</a:t>
            </a:r>
            <a:endParaRPr lang="zh-CN" altLang="en-US">
              <a:solidFill>
                <a:schemeClr val="tx1">
                  <a:lumMod val="85000"/>
                  <a:lumOff val="15000"/>
                </a:schemeClr>
              </a:solidFill>
              <a:highlight>
                <a:srgbClr val="C0C0C0"/>
              </a:highlight>
            </a:endParaRPr>
          </a:p>
          <a:p>
            <a:pPr algn="l">
              <a:lnSpc>
                <a:spcPct val="200000"/>
              </a:lnSpc>
            </a:pPr>
            <a:r>
              <a:rPr lang="zh-CN" altLang="en-US"/>
              <a:t>有4种可用的替换标记：</a:t>
            </a:r>
            <a:endParaRPr lang="zh-CN" altLang="en-US"/>
          </a:p>
          <a:p>
            <a:pPr algn="l">
              <a:lnSpc>
                <a:spcPct val="200000"/>
              </a:lnSpc>
            </a:pPr>
            <a:r>
              <a:rPr lang="zh-CN" altLang="en-US"/>
              <a:t>        数字，表明新文本将替换第几处模式匹配的地方；</a:t>
            </a:r>
            <a:endParaRPr lang="zh-CN" altLang="en-US"/>
          </a:p>
          <a:p>
            <a:pPr algn="l">
              <a:lnSpc>
                <a:spcPct val="200000"/>
              </a:lnSpc>
            </a:pPr>
            <a:r>
              <a:rPr lang="zh-CN" altLang="en-US"/>
              <a:t>        g，表明新文本将会替换所有匹配的文本；</a:t>
            </a:r>
            <a:endParaRPr lang="zh-CN" altLang="en-US"/>
          </a:p>
          <a:p>
            <a:pPr algn="l">
              <a:lnSpc>
                <a:spcPct val="200000"/>
              </a:lnSpc>
            </a:pPr>
            <a:r>
              <a:rPr lang="zh-CN" altLang="en-US"/>
              <a:t>        p，表明原先行的内容要打印出来，打印匹配的</a:t>
            </a:r>
            <a:r>
              <a:rPr lang="zh-CN" altLang="en-US"/>
              <a:t>行；</a:t>
            </a:r>
            <a:endParaRPr lang="zh-CN" altLang="en-US"/>
          </a:p>
          <a:p>
            <a:pPr algn="l">
              <a:lnSpc>
                <a:spcPct val="200000"/>
              </a:lnSpc>
            </a:pPr>
            <a:r>
              <a:rPr lang="zh-CN" altLang="en-US"/>
              <a:t>        w file，将替换的结果写到文件中。</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53543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 -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替换字符</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0525" y="792480"/>
            <a:ext cx="10915650" cy="1753235"/>
          </a:xfrm>
          <a:prstGeom prst="rect">
            <a:avLst/>
          </a:prstGeom>
          <a:noFill/>
        </p:spPr>
        <p:txBody>
          <a:bodyPr wrap="square" rtlCol="0">
            <a:spAutoFit/>
          </a:bodyPr>
          <a:p>
            <a:pPr algn="l">
              <a:lnSpc>
                <a:spcPct val="200000"/>
              </a:lnSpc>
            </a:pPr>
            <a:r>
              <a:rPr lang="zh-CN" altLang="en-US"/>
              <a:t>替换字符</a:t>
            </a:r>
            <a:r>
              <a:rPr lang="zh-CN" altLang="en-US"/>
              <a:t>是正斜线（/），有时你会在文本字符串中遇到一些不太方便在替换模式中使用的字符。sed编辑器允许选择其他字符来作为替换命令中的字符串分隔符。</a:t>
            </a:r>
            <a:endParaRPr lang="zh-CN" altLang="en-US"/>
          </a:p>
          <a:p>
            <a:pPr algn="l">
              <a:lnSpc>
                <a:spcPct val="200000"/>
              </a:lnSpc>
            </a:pPr>
            <a:endParaRPr lang="zh-CN" altLang="en-US"/>
          </a:p>
        </p:txBody>
      </p:sp>
      <p:pic>
        <p:nvPicPr>
          <p:cNvPr id="2" name="图片 1"/>
          <p:cNvPicPr>
            <a:picLocks noChangeAspect="1"/>
          </p:cNvPicPr>
          <p:nvPr/>
        </p:nvPicPr>
        <p:blipFill>
          <a:blip r:embed="rId1"/>
          <a:stretch>
            <a:fillRect/>
          </a:stretch>
        </p:blipFill>
        <p:spPr>
          <a:xfrm>
            <a:off x="390525" y="2445385"/>
            <a:ext cx="11109325" cy="27330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53543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 - </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rPr>
              <a:t>使用地址</a:t>
            </a:r>
            <a:endPar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90525" y="792480"/>
            <a:ext cx="10915650" cy="5073650"/>
          </a:xfrm>
          <a:prstGeom prst="rect">
            <a:avLst/>
          </a:prstGeom>
          <a:noFill/>
        </p:spPr>
        <p:txBody>
          <a:bodyPr wrap="square" rtlCol="0">
            <a:spAutoFit/>
          </a:bodyPr>
          <a:p>
            <a:pPr algn="l">
              <a:lnSpc>
                <a:spcPct val="120000"/>
              </a:lnSpc>
            </a:pPr>
            <a:r>
              <a:rPr lang="zh-CN" altLang="en-US"/>
              <a:t>使用地址</a:t>
            </a:r>
            <a:endParaRPr lang="zh-CN" altLang="en-US"/>
          </a:p>
          <a:p>
            <a:pPr algn="l">
              <a:lnSpc>
                <a:spcPct val="120000"/>
              </a:lnSpc>
            </a:pPr>
            <a:r>
              <a:rPr lang="zh-CN" altLang="en-US"/>
              <a:t>       默认情况下，在sed编辑器中使用的命令会作用于文本数据的所有行。如果只想将命令作用于特定行或某些行，则必须用行寻址。</a:t>
            </a:r>
            <a:endParaRPr lang="zh-CN" altLang="en-US"/>
          </a:p>
          <a:p>
            <a:pPr algn="l">
              <a:lnSpc>
                <a:spcPct val="120000"/>
              </a:lnSpc>
            </a:pPr>
            <a:r>
              <a:rPr lang="zh-CN" altLang="en-US"/>
              <a:t>       在sed编辑器中有两种形式的行寻址：</a:t>
            </a:r>
            <a:endParaRPr lang="zh-CN" altLang="en-US"/>
          </a:p>
          <a:p>
            <a:pPr algn="l">
              <a:lnSpc>
                <a:spcPct val="120000"/>
              </a:lnSpc>
            </a:pPr>
            <a:r>
              <a:rPr lang="zh-CN" altLang="en-US"/>
              <a:t>        以数字形式表示行区间</a:t>
            </a:r>
            <a:endParaRPr lang="zh-CN" altLang="en-US"/>
          </a:p>
          <a:p>
            <a:pPr algn="l">
              <a:lnSpc>
                <a:spcPct val="120000"/>
              </a:lnSpc>
            </a:pPr>
            <a:r>
              <a:rPr lang="zh-CN" altLang="en-US"/>
              <a:t>        用文本模式来过滤出行两种形式都使用相同的格式来指定地址：</a:t>
            </a:r>
            <a:endParaRPr lang="zh-CN" altLang="en-US"/>
          </a:p>
          <a:p>
            <a:pPr algn="l">
              <a:lnSpc>
                <a:spcPct val="120000"/>
              </a:lnSpc>
            </a:pPr>
            <a:r>
              <a:rPr lang="zh-CN" altLang="en-US"/>
              <a:t>       [address]command</a:t>
            </a:r>
            <a:endParaRPr lang="zh-CN" altLang="en-US"/>
          </a:p>
          <a:p>
            <a:pPr algn="l">
              <a:lnSpc>
                <a:spcPct val="120000"/>
              </a:lnSpc>
            </a:pPr>
            <a:r>
              <a:rPr lang="zh-CN" altLang="en-US"/>
              <a:t>也可以将特定地址的多个命令分组：</a:t>
            </a:r>
            <a:endParaRPr lang="zh-CN" altLang="en-US"/>
          </a:p>
          <a:p>
            <a:pPr algn="l">
              <a:lnSpc>
                <a:spcPct val="120000"/>
              </a:lnSpc>
              <a:spcBef>
                <a:spcPts val="0"/>
              </a:spcBef>
              <a:spcAft>
                <a:spcPts val="0"/>
              </a:spcAft>
            </a:pPr>
            <a:r>
              <a:rPr lang="zh-CN" altLang="en-US"/>
              <a:t>       address {</a:t>
            </a:r>
            <a:endParaRPr lang="zh-CN" altLang="en-US"/>
          </a:p>
          <a:p>
            <a:pPr algn="l">
              <a:lnSpc>
                <a:spcPct val="120000"/>
              </a:lnSpc>
            </a:pPr>
            <a:r>
              <a:rPr lang="zh-CN" altLang="en-US"/>
              <a:t>       command1</a:t>
            </a:r>
            <a:endParaRPr lang="zh-CN" altLang="en-US"/>
          </a:p>
          <a:p>
            <a:pPr algn="l">
              <a:lnSpc>
                <a:spcPct val="120000"/>
              </a:lnSpc>
            </a:pPr>
            <a:r>
              <a:rPr lang="zh-CN" altLang="en-US"/>
              <a:t>       command2</a:t>
            </a:r>
            <a:endParaRPr lang="zh-CN" altLang="en-US"/>
          </a:p>
          <a:p>
            <a:pPr algn="l">
              <a:lnSpc>
                <a:spcPct val="120000"/>
              </a:lnSpc>
            </a:pPr>
            <a:r>
              <a:rPr lang="zh-CN" altLang="en-US"/>
              <a:t>       command3</a:t>
            </a:r>
            <a:endParaRPr lang="zh-CN" altLang="en-US"/>
          </a:p>
          <a:p>
            <a:pPr algn="l">
              <a:lnSpc>
                <a:spcPct val="120000"/>
              </a:lnSpc>
            </a:pPr>
            <a:r>
              <a:rPr lang="zh-CN" altLang="en-US"/>
              <a:t>       }</a:t>
            </a:r>
            <a:endParaRPr lang="zh-CN" altLang="en-US"/>
          </a:p>
          <a:p>
            <a:pPr algn="l">
              <a:lnSpc>
                <a:spcPct val="120000"/>
              </a:lnSpc>
            </a:pPr>
            <a:r>
              <a:rPr lang="zh-CN" altLang="en-US"/>
              <a:t>       sed编辑器会将指定的每条命令作用到匹配指定地址的行上。如果想将命令作用到文本中从某行开始的所有行，可以用特殊地址——美元符。</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6510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 </a:t>
            </a:r>
            <a:r>
              <a:rPr lang="zh-CN" altLang="en-US" sz="2400">
                <a:sym typeface="+mn-ea"/>
              </a:rPr>
              <a:t>数字形式表示行区间</a:t>
            </a:r>
            <a:endPar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26110" y="791845"/>
            <a:ext cx="10838180" cy="1753235"/>
          </a:xfrm>
          <a:prstGeom prst="rect">
            <a:avLst/>
          </a:prstGeom>
          <a:noFill/>
        </p:spPr>
        <p:txBody>
          <a:bodyPr wrap="square" rtlCol="0">
            <a:spAutoFit/>
          </a:bodyPr>
          <a:p>
            <a:pPr algn="l"/>
            <a:r>
              <a:rPr lang="zh-CN" altLang="en-US"/>
              <a:t> 数字方式的行寻址</a:t>
            </a:r>
            <a:endParaRPr lang="zh-CN" altLang="en-US"/>
          </a:p>
          <a:p>
            <a:pPr algn="l"/>
            <a:r>
              <a:rPr lang="zh-CN" altLang="en-US"/>
              <a:t>       当使用数字方式的行寻址时，可以用行在文本流中的行位置来引用。sed编辑器会将文本流中的第一行编号为1，然后继续按顺序为接下来的行分配行号。</a:t>
            </a:r>
            <a:endParaRPr lang="zh-CN" altLang="en-US"/>
          </a:p>
          <a:p>
            <a:pPr algn="l"/>
            <a:r>
              <a:rPr lang="zh-CN" altLang="en-US"/>
              <a:t>       在命令中指定的地址可以是单个行号，或是用起始行号、逗号以及结尾行号指定的一定区间范围内的行。这里有个sed命令作用到指定行号的例子。如果想将命令作用到文本中从某行开始的所有行，可以用特殊地址——美元符。</a:t>
            </a:r>
            <a:endParaRPr lang="zh-CN" altLang="en-US"/>
          </a:p>
        </p:txBody>
      </p:sp>
      <p:pic>
        <p:nvPicPr>
          <p:cNvPr id="9" name="图片 8"/>
          <p:cNvPicPr>
            <a:picLocks noChangeAspect="1"/>
          </p:cNvPicPr>
          <p:nvPr/>
        </p:nvPicPr>
        <p:blipFill>
          <a:blip r:embed="rId1"/>
          <a:stretch>
            <a:fillRect/>
          </a:stretch>
        </p:blipFill>
        <p:spPr>
          <a:xfrm>
            <a:off x="694055" y="2545080"/>
            <a:ext cx="7452360" cy="3967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8"/>
          <p:cNvSpPr txBox="1">
            <a:spLocks noChangeArrowheads="1"/>
          </p:cNvSpPr>
          <p:nvPr/>
        </p:nvSpPr>
        <p:spPr bwMode="auto">
          <a:xfrm>
            <a:off x="940435" y="183515"/>
            <a:ext cx="65106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fontAlgn="base">
              <a:lnSpc>
                <a:spcPct val="100000"/>
              </a:lnSpc>
              <a:spcBef>
                <a:spcPct val="0"/>
              </a:spcBef>
              <a:spcAft>
                <a:spcPct val="0"/>
              </a:spcAft>
              <a:buFontTx/>
              <a:buNone/>
              <a:defRPr/>
            </a:pP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rPr>
              <a:t>sed</a:t>
            </a:r>
            <a:r>
              <a:rPr lang="zh-CN" altLang="en-US"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编辑器</a:t>
            </a:r>
            <a:r>
              <a:rPr lang="en-US" altLang="zh-CN" sz="2400" b="1" dirty="0">
                <a:solidFill>
                  <a:prstClr val="black">
                    <a:lumMod val="85000"/>
                    <a:lumOff val="15000"/>
                  </a:prstClr>
                </a:solidFill>
                <a:latin typeface="微软雅黑" panose="020B0503020204020204" pitchFamily="34" charset="-122"/>
                <a:ea typeface="微软雅黑" panose="020B0503020204020204" pitchFamily="34" charset="-122"/>
                <a:sym typeface="+mn-ea"/>
              </a:rPr>
              <a:t> - </a:t>
            </a:r>
            <a:r>
              <a:rPr lang="zh-CN" altLang="en-US" sz="2400">
                <a:sym typeface="+mn-ea"/>
              </a:rPr>
              <a:t>使用文本模式过滤器</a:t>
            </a:r>
            <a:endParaRPr lang="zh-CN" altLang="en-US" sz="2400">
              <a:sym typeface="+mn-ea"/>
            </a:endParaRPr>
          </a:p>
        </p:txBody>
      </p:sp>
      <p:grpSp>
        <p:nvGrpSpPr>
          <p:cNvPr id="7" name="组合 6"/>
          <p:cNvGrpSpPr/>
          <p:nvPr/>
        </p:nvGrpSpPr>
        <p:grpSpPr>
          <a:xfrm>
            <a:off x="228600" y="266700"/>
            <a:ext cx="525101" cy="295275"/>
            <a:chOff x="1695450" y="1057275"/>
            <a:chExt cx="711427" cy="400050"/>
          </a:xfrm>
        </p:grpSpPr>
        <p:sp>
          <p:nvSpPr>
            <p:cNvPr id="6" name="矩形 5"/>
            <p:cNvSpPr/>
            <p:nvPr/>
          </p:nvSpPr>
          <p:spPr>
            <a:xfrm rot="2620067">
              <a:off x="2006827" y="1057275"/>
              <a:ext cx="400050" cy="400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620067">
              <a:off x="1695450" y="1057275"/>
              <a:ext cx="400050" cy="400050"/>
            </a:xfrm>
            <a:prstGeom prst="rect">
              <a:avLst/>
            </a:prstGeom>
            <a:solidFill>
              <a:srgbClr val="2AB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626110" y="791845"/>
            <a:ext cx="10838180" cy="1476375"/>
          </a:xfrm>
          <a:prstGeom prst="rect">
            <a:avLst/>
          </a:prstGeom>
          <a:noFill/>
        </p:spPr>
        <p:txBody>
          <a:bodyPr wrap="square" rtlCol="0">
            <a:spAutoFit/>
          </a:bodyPr>
          <a:p>
            <a:pPr algn="l"/>
            <a:r>
              <a:rPr lang="zh-CN" altLang="en-US"/>
              <a:t> 使用文本模式过滤器</a:t>
            </a:r>
            <a:endParaRPr lang="zh-CN" altLang="en-US"/>
          </a:p>
          <a:p>
            <a:pPr algn="l"/>
            <a:r>
              <a:rPr lang="zh-CN" altLang="en-US"/>
              <a:t>       另一种限制命令作用到哪些行上的方法会稍稍复杂一些。sed编辑器允许指定文本模式来过滤出命令要作用的行。格式如下：</a:t>
            </a:r>
            <a:endParaRPr lang="zh-CN" altLang="en-US"/>
          </a:p>
          <a:p>
            <a:pPr algn="l"/>
            <a:r>
              <a:rPr lang="zh-CN" altLang="en-US"/>
              <a:t>       </a:t>
            </a:r>
            <a:r>
              <a:rPr lang="en-US" altLang="zh-CN">
                <a:highlight>
                  <a:srgbClr val="C0C0C0"/>
                </a:highlight>
              </a:rPr>
              <a:t>p</a:t>
            </a:r>
            <a:r>
              <a:rPr lang="zh-CN" altLang="en-US">
                <a:highlight>
                  <a:srgbClr val="C0C0C0"/>
                </a:highlight>
              </a:rPr>
              <a:t>attern/command</a:t>
            </a:r>
            <a:endParaRPr lang="zh-CN" altLang="en-US"/>
          </a:p>
          <a:p>
            <a:pPr algn="l"/>
            <a:r>
              <a:rPr lang="zh-CN" altLang="en-US"/>
              <a:t>       必须用正斜线将要指定的pattern封起来。sed编辑器会将该命令作用到包含指定文本模式的行上。</a:t>
            </a:r>
            <a:endParaRPr lang="zh-CN" altLang="en-US"/>
          </a:p>
        </p:txBody>
      </p:sp>
      <p:pic>
        <p:nvPicPr>
          <p:cNvPr id="2" name="图片 1"/>
          <p:cNvPicPr>
            <a:picLocks noChangeAspect="1"/>
          </p:cNvPicPr>
          <p:nvPr/>
        </p:nvPicPr>
        <p:blipFill>
          <a:blip r:embed="rId1"/>
          <a:stretch>
            <a:fillRect/>
          </a:stretch>
        </p:blipFill>
        <p:spPr>
          <a:xfrm>
            <a:off x="690245" y="2268220"/>
            <a:ext cx="5219700" cy="609600"/>
          </a:xfrm>
          <a:prstGeom prst="rect">
            <a:avLst/>
          </a:prstGeom>
        </p:spPr>
      </p:pic>
      <p:pic>
        <p:nvPicPr>
          <p:cNvPr id="3" name="图片 2"/>
          <p:cNvPicPr>
            <a:picLocks noChangeAspect="1"/>
          </p:cNvPicPr>
          <p:nvPr/>
        </p:nvPicPr>
        <p:blipFill>
          <a:blip r:embed="rId2"/>
          <a:stretch>
            <a:fillRect/>
          </a:stretch>
        </p:blipFill>
        <p:spPr>
          <a:xfrm>
            <a:off x="626110" y="3844925"/>
            <a:ext cx="6431280" cy="1935480"/>
          </a:xfrm>
          <a:prstGeom prst="rect">
            <a:avLst/>
          </a:prstGeom>
        </p:spPr>
      </p:pic>
      <p:sp>
        <p:nvSpPr>
          <p:cNvPr id="10" name="文本框 9"/>
          <p:cNvSpPr txBox="1"/>
          <p:nvPr/>
        </p:nvSpPr>
        <p:spPr>
          <a:xfrm>
            <a:off x="753745" y="3287395"/>
            <a:ext cx="2240280" cy="368300"/>
          </a:xfrm>
          <a:prstGeom prst="rect">
            <a:avLst/>
          </a:prstGeom>
          <a:noFill/>
        </p:spPr>
        <p:txBody>
          <a:bodyPr wrap="none" rtlCol="0">
            <a:spAutoFit/>
          </a:bodyPr>
          <a:p>
            <a:r>
              <a:rPr lang="zh-CN" altLang="en-US"/>
              <a:t>组合命令中仍然</a:t>
            </a:r>
            <a:r>
              <a:rPr lang="zh-CN" altLang="en-US"/>
              <a:t>有效</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4858</Words>
  <Application>WPS 演示</Application>
  <PresentationFormat>宽屏</PresentationFormat>
  <Paragraphs>205</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思源黑体 CN Heavy</vt:lpstr>
      <vt:lpstr>黑体</vt:lpstr>
      <vt:lpstr>Calibri</vt:lpstr>
      <vt:lpstr>微软雅黑</vt:lpstr>
      <vt:lpstr>等线</vt:lpstr>
      <vt:lpstr>Arial Unicode MS</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FJW</dc:creator>
  <cp:lastModifiedBy>坚定的(非正式)素食主义者</cp:lastModifiedBy>
  <cp:revision>16</cp:revision>
  <dcterms:created xsi:type="dcterms:W3CDTF">2018-09-28T03:43:00Z</dcterms:created>
  <dcterms:modified xsi:type="dcterms:W3CDTF">2021-12-20T01:11:58Z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KSOTemplateUUID">
    <vt:lpwstr>v1.0_mb_lBBqqPxs1NTjVOrkqnKIjw==</vt:lpwstr>
  </property>
  <property fmtid="{D5CDD505-2E9C-101B-9397-08002B2CF9AE}" pid="4" name="ICV">
    <vt:lpwstr>B8267632E79D4F48B1C91CD0AB2BC25D</vt:lpwstr>
  </property>
</Properties>
</file>